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c3982bf1675480d" /><Relationship Type="http://schemas.openxmlformats.org/officeDocument/2006/relationships/extended-properties" Target="/docProps/app.xml" Id="R1310b90dc21a4852" /><Relationship Type="http://schemas.openxmlformats.org/officeDocument/2006/relationships/officeDocument" Target="/ppt/presentation.xml" Id="R2d8eda4a6390467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9bfe534072c4f8f"/>
  </p:sldMasterIdLst>
  <p:notesMasterIdLst>
    <p:notesMasterId xmlns:r="http://schemas.openxmlformats.org/officeDocument/2006/relationships" r:id="R10f0e8467b4a4fb9"/>
  </p:notesMasterIdLst>
  <p:sldIdLst>
    <p:sldId xmlns:r="http://schemas.openxmlformats.org/officeDocument/2006/relationships" id="256" r:id="R97977fa3063c4926"/>
    <p:sldId xmlns:r="http://schemas.openxmlformats.org/officeDocument/2006/relationships" id="257" r:id="R584bf045e24944be"/>
    <p:sldId xmlns:r="http://schemas.openxmlformats.org/officeDocument/2006/relationships" id="258" r:id="Ra54a7c0c1c8b432e"/>
    <p:sldId xmlns:r="http://schemas.openxmlformats.org/officeDocument/2006/relationships" id="259" r:id="R6076b445b0744e55"/>
    <p:sldId xmlns:r="http://schemas.openxmlformats.org/officeDocument/2006/relationships" id="260" r:id="Rc942ca794a634835"/>
    <p:sldId xmlns:r="http://schemas.openxmlformats.org/officeDocument/2006/relationships" id="261" r:id="Redaa62ebda754bf6"/>
    <p:sldId xmlns:r="http://schemas.openxmlformats.org/officeDocument/2006/relationships" id="262" r:id="Rb429f2106deb4e11"/>
    <p:sldId xmlns:r="http://schemas.openxmlformats.org/officeDocument/2006/relationships" id="263" r:id="R6fd47e55b9334892"/>
    <p:sldId xmlns:r="http://schemas.openxmlformats.org/officeDocument/2006/relationships" id="264" r:id="Rfcde2f0f32af45c8"/>
    <p:sldId xmlns:r="http://schemas.openxmlformats.org/officeDocument/2006/relationships" id="265" r:id="R799b28fd6d2f4e6c"/>
    <p:sldId xmlns:r="http://schemas.openxmlformats.org/officeDocument/2006/relationships" id="266" r:id="R18597ef84c09424a"/>
    <p:sldId xmlns:r="http://schemas.openxmlformats.org/officeDocument/2006/relationships" id="267" r:id="R54004d6cfd044cbe"/>
    <p:sldId xmlns:r="http://schemas.openxmlformats.org/officeDocument/2006/relationships" id="268" r:id="R5d26a2bdd9fe47eb"/>
    <p:sldId xmlns:r="http://schemas.openxmlformats.org/officeDocument/2006/relationships" id="269" r:id="Rf1c22ed47ff743ee"/>
    <p:sldId xmlns:r="http://schemas.openxmlformats.org/officeDocument/2006/relationships" id="270" r:id="Rc4bbbba07f014b56"/>
    <p:sldId xmlns:r="http://schemas.openxmlformats.org/officeDocument/2006/relationships" id="271" r:id="Rbaf637c61009435e"/>
    <p:sldId xmlns:r="http://schemas.openxmlformats.org/officeDocument/2006/relationships" id="272" r:id="Rac562f7873e7477d"/>
    <p:sldId xmlns:r="http://schemas.openxmlformats.org/officeDocument/2006/relationships" id="273" r:id="R15dd5db1cd524780"/>
    <p:sldId xmlns:r="http://schemas.openxmlformats.org/officeDocument/2006/relationships" id="274" r:id="Ra4981e8420344eaf"/>
    <p:sldId xmlns:r="http://schemas.openxmlformats.org/officeDocument/2006/relationships" id="275" r:id="R6a34775179ff414c"/>
    <p:sldId xmlns:r="http://schemas.openxmlformats.org/officeDocument/2006/relationships" id="276" r:id="R99eb2263319a405e"/>
    <p:sldId xmlns:r="http://schemas.openxmlformats.org/officeDocument/2006/relationships" id="277" r:id="R1523dab5dad747a8"/>
    <p:sldId xmlns:r="http://schemas.openxmlformats.org/officeDocument/2006/relationships" id="278" r:id="Rc4dd4b1ae2b64be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c1f831992374ec9" /><Relationship Type="http://schemas.openxmlformats.org/officeDocument/2006/relationships/slideMaster" Target="/ppt/slideMasters/slideMaster1.xml" Id="R99bfe534072c4f8f" /><Relationship Type="http://schemas.openxmlformats.org/officeDocument/2006/relationships/notesMaster" Target="/ppt/notesMasters/notesMaster1.xml" Id="R10f0e8467b4a4fb9" /><Relationship Type="http://schemas.openxmlformats.org/officeDocument/2006/relationships/presProps" Target="/ppt/presProps.xml" Id="R8f8c25a9e93049d2" /><Relationship Type="http://schemas.openxmlformats.org/officeDocument/2006/relationships/tableStyles" Target="/ppt/tableStyles.xml" Id="R9d30cd222db841ff" /><Relationship Type="http://schemas.openxmlformats.org/officeDocument/2006/relationships/slide" Target="/ppt/slides/slide1.xml" Id="R97977fa3063c4926" /><Relationship Type="http://schemas.openxmlformats.org/officeDocument/2006/relationships/slide" Target="/ppt/slides/slide2.xml" Id="R584bf045e24944be" /><Relationship Type="http://schemas.openxmlformats.org/officeDocument/2006/relationships/slide" Target="/ppt/slides/slide3.xml" Id="Ra54a7c0c1c8b432e" /><Relationship Type="http://schemas.openxmlformats.org/officeDocument/2006/relationships/slide" Target="/ppt/slides/slide4.xml" Id="R6076b445b0744e55" /><Relationship Type="http://schemas.openxmlformats.org/officeDocument/2006/relationships/slide" Target="/ppt/slides/slide5.xml" Id="Rc942ca794a634835" /><Relationship Type="http://schemas.openxmlformats.org/officeDocument/2006/relationships/slide" Target="/ppt/slides/slide6.xml" Id="Redaa62ebda754bf6" /><Relationship Type="http://schemas.openxmlformats.org/officeDocument/2006/relationships/slide" Target="/ppt/slides/slide7.xml" Id="Rb429f2106deb4e11" /><Relationship Type="http://schemas.openxmlformats.org/officeDocument/2006/relationships/slide" Target="/ppt/slides/slide8.xml" Id="R6fd47e55b9334892" /><Relationship Type="http://schemas.openxmlformats.org/officeDocument/2006/relationships/slide" Target="/ppt/slides/slide9.xml" Id="Rfcde2f0f32af45c8" /><Relationship Type="http://schemas.openxmlformats.org/officeDocument/2006/relationships/slide" Target="/ppt/slides/slide10.xml" Id="R799b28fd6d2f4e6c" /><Relationship Type="http://schemas.openxmlformats.org/officeDocument/2006/relationships/slide" Target="/ppt/slides/slide11.xml" Id="R18597ef84c09424a" /><Relationship Type="http://schemas.openxmlformats.org/officeDocument/2006/relationships/slide" Target="/ppt/slides/slide12.xml" Id="R54004d6cfd044cbe" /><Relationship Type="http://schemas.openxmlformats.org/officeDocument/2006/relationships/slide" Target="/ppt/slides/slide13.xml" Id="R5d26a2bdd9fe47eb" /><Relationship Type="http://schemas.openxmlformats.org/officeDocument/2006/relationships/slide" Target="/ppt/slides/slide14.xml" Id="Rf1c22ed47ff743ee" /><Relationship Type="http://schemas.openxmlformats.org/officeDocument/2006/relationships/slide" Target="/ppt/slides/slide15.xml" Id="Rc4bbbba07f014b56" /><Relationship Type="http://schemas.openxmlformats.org/officeDocument/2006/relationships/slide" Target="/ppt/slides/slide16.xml" Id="Rbaf637c61009435e" /><Relationship Type="http://schemas.openxmlformats.org/officeDocument/2006/relationships/slide" Target="/ppt/slides/slide17.xml" Id="Rac562f7873e7477d" /><Relationship Type="http://schemas.openxmlformats.org/officeDocument/2006/relationships/slide" Target="/ppt/slides/slide18.xml" Id="R15dd5db1cd524780" /><Relationship Type="http://schemas.openxmlformats.org/officeDocument/2006/relationships/slide" Target="/ppt/slides/slide19.xml" Id="Ra4981e8420344eaf" /><Relationship Type="http://schemas.openxmlformats.org/officeDocument/2006/relationships/slide" Target="/ppt/slides/slide20.xml" Id="R6a34775179ff414c" /><Relationship Type="http://schemas.openxmlformats.org/officeDocument/2006/relationships/slide" Target="/ppt/slides/slide21.xml" Id="R99eb2263319a405e" /><Relationship Type="http://schemas.openxmlformats.org/officeDocument/2006/relationships/slide" Target="/ppt/slides/slide22.xml" Id="R1523dab5dad747a8" /><Relationship Type="http://schemas.openxmlformats.org/officeDocument/2006/relationships/slide" Target="/ppt/slides/slide23.xml" Id="Rc4dd4b1ae2b64be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0a9677cd61c49a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801a850082044da" /><Relationship Type="http://schemas.openxmlformats.org/officeDocument/2006/relationships/notesMaster" Target="/ppt/notesMasters/notesMaster1.xml" Id="Re3fdf61a6cba4f5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d807c09938249b0" /><Relationship Type="http://schemas.openxmlformats.org/officeDocument/2006/relationships/notesMaster" Target="/ppt/notesMasters/notesMaster1.xml" Id="R1c1036a892b4405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63f8fea3d1d4fb9" /><Relationship Type="http://schemas.openxmlformats.org/officeDocument/2006/relationships/notesMaster" Target="/ppt/notesMasters/notesMaster1.xml" Id="R086ce714172f46d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e415d24810f4709" /><Relationship Type="http://schemas.openxmlformats.org/officeDocument/2006/relationships/notesMaster" Target="/ppt/notesMasters/notesMaster1.xml" Id="Rcd2d3f3077724cc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3191ea353204622" /><Relationship Type="http://schemas.openxmlformats.org/officeDocument/2006/relationships/notesMaster" Target="/ppt/notesMasters/notesMaster1.xml" Id="R5def8460aca64c4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69a010675944e47" /><Relationship Type="http://schemas.openxmlformats.org/officeDocument/2006/relationships/notesMaster" Target="/ppt/notesMasters/notesMaster1.xml" Id="Rabafe65f1d8e41f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18226c661bc4dea" /><Relationship Type="http://schemas.openxmlformats.org/officeDocument/2006/relationships/notesMaster" Target="/ppt/notesMasters/notesMaster1.xml" Id="Rb9ea957f87d240d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9e38f07a0b14e20" /><Relationship Type="http://schemas.openxmlformats.org/officeDocument/2006/relationships/notesMaster" Target="/ppt/notesMasters/notesMaster1.xml" Id="Raccdc9149642400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77d4fb966d9487b" /><Relationship Type="http://schemas.openxmlformats.org/officeDocument/2006/relationships/notesMaster" Target="/ppt/notesMasters/notesMaster1.xml" Id="Rcbbdfe1658134c7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b7137e7f2214b0a" /><Relationship Type="http://schemas.openxmlformats.org/officeDocument/2006/relationships/notesMaster" Target="/ppt/notesMasters/notesMaster1.xml" Id="R9dc7322e45b248b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ebb1f51d9884c41" /><Relationship Type="http://schemas.openxmlformats.org/officeDocument/2006/relationships/notesMaster" Target="/ppt/notesMasters/notesMaster1.xml" Id="R537dca109dcb4819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e00fcdf4e360497e" /><Relationship Type="http://schemas.openxmlformats.org/officeDocument/2006/relationships/notesMaster" Target="/ppt/notesMasters/notesMaster1.xml" Id="R2bf0b2d7a9754b72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74cd63e1746945fb" /><Relationship Type="http://schemas.openxmlformats.org/officeDocument/2006/relationships/notesMaster" Target="/ppt/notesMasters/notesMaster1.xml" Id="R0dad40141a43423e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0133dcfb5f2c4a15" /><Relationship Type="http://schemas.openxmlformats.org/officeDocument/2006/relationships/notesMaster" Target="/ppt/notesMasters/notesMaster1.xml" Id="R9c3755fe46824e31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28561d2eaccd412d" /><Relationship Type="http://schemas.openxmlformats.org/officeDocument/2006/relationships/notesMaster" Target="/ppt/notesMasters/notesMaster1.xml" Id="R4a05735b4b714881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cc3aee7181874c93" /><Relationship Type="http://schemas.openxmlformats.org/officeDocument/2006/relationships/notesMaster" Target="/ppt/notesMasters/notesMaster1.xml" Id="R705684cf103c465d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972bd4fcb6534b34" /><Relationship Type="http://schemas.openxmlformats.org/officeDocument/2006/relationships/notesMaster" Target="/ppt/notesMasters/notesMaster1.xml" Id="R8479497ee0184b28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89e5248dcb91422a" /><Relationship Type="http://schemas.openxmlformats.org/officeDocument/2006/relationships/notesMaster" Target="/ppt/notesMasters/notesMaster1.xml" Id="R23251a15a6b0420d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e785fa274c094526" /><Relationship Type="http://schemas.openxmlformats.org/officeDocument/2006/relationships/notesMaster" Target="/ppt/notesMasters/notesMaster1.xml" Id="Rb204944a5126454a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d21a921d35844fcb" /><Relationship Type="http://schemas.openxmlformats.org/officeDocument/2006/relationships/notesMaster" Target="/ppt/notesMasters/notesMaster1.xml" Id="Rbad0065e311f4aef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05f1a250367e44be" /><Relationship Type="http://schemas.openxmlformats.org/officeDocument/2006/relationships/notesMaster" Target="/ppt/notesMasters/notesMaster1.xml" Id="Rd7bedc52282e4da3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6f871563467540ae" /><Relationship Type="http://schemas.openxmlformats.org/officeDocument/2006/relationships/notesMaster" Target="/ppt/notesMasters/notesMaster1.xml" Id="Rad18caf211b345af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e4066713ed7e4092" /><Relationship Type="http://schemas.openxmlformats.org/officeDocument/2006/relationships/notesMaster" Target="/ppt/notesMasters/notesMaster1.xml" Id="R4856c6a499064bc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Обзор программы. Источник: kontur/apps/programs/management/commands/seed_program.py</a:t>
            </a:r>
          </a:p>
          <a:p xmlns:a="http://schemas.openxmlformats.org/drawingml/2006/main">
            <a:r>
              <a:t>Изображение: тематическая фотографическая иллюстрация, созданная image_gen, не документальное фото колледжа.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Нормы и перечень тем: seed_program.py. Результат команды: описанный и проверенный формат работы колледжа, пригодный к переносу. docs/baza_znaniy/temy-programmy.md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Точные названия шести учебных модулей: seed_program.py. Таблица редактируется.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Смысловая опора: темы «Опережающая подготовка», «Конструкторское бюро в колледже», «Колледж отраслевого кластера» в seed_program.py.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Тема 1. Чем занимается группа: переводит на бережливый подход собственную работу колледжа - расписание, документооборот, практику, отчетность; потери считает числом. Формат: счет потерь и перепроектирование процессов силами самого колледжа, без внешнего консультанта. На защите и дальше: описанный формат, проверенный на трех процессах опорной площадки и продублированный на соседних колледжах Ачинска. Подтверждается хронометражем до и после, высвобожденными часами и ставками, перечнем отмененных действий. Условие переноса - руководитель, который держит замер, и доступ к данным о трудозатратах.</a:t>
            </a:r>
          </a:p>
          <a:p xmlns:a="http://schemas.openxmlformats.org/drawingml/2006/main">
            <a:r>
              <a:t>Источник: TEMY_PROGRAMMY, seed_program.py.</a:t>
            </a:r>
          </a:p>
          <a:p xmlns:a="http://schemas.openxmlformats.org/drawingml/2006/main">
            <a:r>
              <a:t>Изображение: тематическая фотографическая иллюстрация, созданная image_gen, не документальное фото колледжа.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Тема 2. Чем занимается группа: снимает повторяющиеся операции в управлении и задает правила применения в учебном процессе - чем подтверждается, что умеет человек. Формат: технические и организационные возможности использования, разделение ответственности человека и машины - порядок, по которому подготовленное машиной решение попадает в документооборот и в учебный процесс. На защите и дальше: описанный формат с принятым локальным актом о подписании решений, подготовленных машиной: кто исполняет, кто согласует, кто отвечает за системную ошибку. Подтверждается замером «было - стало» по не менее чем 3-м процессам и проверкой.</a:t>
            </a:r>
          </a:p>
          <a:p xmlns:a="http://schemas.openxmlformats.org/drawingml/2006/main">
            <a:r>
              <a:t>Источник: TEMY_PROGRAMMY, seed_program.py.</a:t>
            </a:r>
          </a:p>
          <a:p xmlns:a="http://schemas.openxmlformats.org/drawingml/2006/main">
            <a:r>
              <a:t>Изображение: тематическая фотографическая иллюстрация, созданная image_gen, не документальное фото колледжа.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Тема 3. Чем занимается группа: собирает совместное использование того, что поодиночке не окупается - мастерские, дорогое оборудование, общежития, транспорт, питание. Формат: совместное пользование инфраструктурой нескольких колледжей - правила доступа, цена часа, очередность слотов, порядок встречных расчетов. На защите и дальше: описанный формат с посчитанной экономикой, проверенный на трех колледжах Красноярска: себестоимость часа доступа, точка безубыточности, работающие правила распределения слотов и доходов.</a:t>
            </a:r>
          </a:p>
          <a:p xmlns:a="http://schemas.openxmlformats.org/drawingml/2006/main">
            <a:r>
              <a:t>Источник: TEMY_PROGRAMMY, seed_program.py.</a:t>
            </a:r>
          </a:p>
          <a:p xmlns:a="http://schemas.openxmlformats.org/drawingml/2006/main">
            <a:r>
              <a:t>Изображение: тематическая фотографическая иллюстрация, созданная image_gen, не документальное фото колледжа.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Тема 4. Чем занимается группа: разбирает, почему колледжи выпали из линейки школьных, студенческих и молодежных бюро, и проверяет гипотезу: колледж держит продукт или его часть там, где индустрия ищет замещение импортных узлов и/или работает с мелкой серией. Формат: конструкторское бюро колледжа под реальный заказ - устройство бюро, оформление нагрузки преподавателя и участия студента, граница ответственности перед заказчиком, отличия от ШКБ, МКБ и СКБ, а также точки взаимодействия с ними. На защите и дальше: описанный формат, проверенный на принятом в работу заказе работодателя, и нормативное предложение краю по статусу бюро в СПО.</a:t>
            </a:r>
          </a:p>
          <a:p xmlns:a="http://schemas.openxmlformats.org/drawingml/2006/main">
            <a:r>
              <a:t>Источник: TEMY_PROGRAMMY, seed_program.py.</a:t>
            </a:r>
          </a:p>
          <a:p xmlns:a="http://schemas.openxmlformats.org/drawingml/2006/main">
            <a:r>
              <a:t>Изображение: тематическая фотографическая иллюстрация, созданная image_gen, не документальное фото колледжа.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Тема 5. Чем занимается группа: переходит от подготовки под базовые компетенции к подготовке под передовые технологические решения отрасли. Отвечает на вопрос, как понять формирование будущего технологического пакета и готовить под него? Формат: подготовка под складывающийся технологический пакет отрасли - как колледж вместе с партнером опознает смену поколения решений, собирает короткий модуль и держит технологический паспорт программ в актуальном виде. На защите и дальше: описанный формат и собранный технологический паспорт программ - публичная карта оборудования, его версий, преподавателей и партнеров. Подтверждение - короткий модуль, пройденный пилотной группой, с оценкой работодателя, если партнер успевает развернуться к защите. Проверка идет на трех отраслях сразу. В отраслях с устойчивой технологией формат избыточен, и это записано в границы.</a:t>
            </a:r>
          </a:p>
          <a:p xmlns:a="http://schemas.openxmlformats.org/drawingml/2006/main">
            <a:r>
              <a:t>Источник: TEMY_PROGRAMMY, seed_program.py.</a:t>
            </a:r>
          </a:p>
          <a:p xmlns:a="http://schemas.openxmlformats.org/drawingml/2006/main">
            <a:r>
              <a:t>Изображение: тематическая фотографическая иллюстрация, созданная image_gen, не документальное фото колледжа.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Тема 6. Чем занимается группа: выводит колледж на рынок дополнительного образования с сохранением технологического профиля и отвечает, зачем выпускнику возвращаться после выхода на работу. Формат: возвращение выпускника и взрослого работающего через линейку ДПО - как колледж находит спрос на территории, собирает под него продукт с ценой и каналом и встраивает занятия в график работающего человека. На защите и дальше: описанный формат с продуктовой линейкой, картой переходов от школы до первого года работы и расписанием под работающего взрослого; первые слушатели из работающих, если группа успевает их набрать. Условия переноса - оборудование, мастера и спрос предприятий территории.</a:t>
            </a:r>
          </a:p>
          <a:p xmlns:a="http://schemas.openxmlformats.org/drawingml/2006/main">
            <a:r>
              <a:t>Источник: TEMY_PROGRAMMY, seed_program.py.</a:t>
            </a:r>
          </a:p>
          <a:p xmlns:a="http://schemas.openxmlformats.org/drawingml/2006/main">
            <a:r>
              <a:t>Изображение: тематическая фотографическая иллюстрация, созданная image_gen, не документальное фото колледжа.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Тема 7. Чем занимается группа: составляет типологию опорных городов края, где роль колледжа разная, и позиционирует свой колледж внутри своего типа. Формат: типология опорных городов и место колледжа внутри своего типа - как колледж определяет свой тип, из чего складывается разговор с городом и как считается вклад территории в человека. Как это понимание меняет деятельность колледжа. На защите и дальше: описанный формат с типологией и полным расчетом по Канску - кто и сколько вкладывает в человека на каждом переходе и что получает обратно. Расчет строится по открытым данным и запросам, по возможности привлекаем представителей администрации для консультаций и получения данных. Дальше типология применяется к остальным опорным городам края.</a:t>
            </a:r>
          </a:p>
          <a:p xmlns:a="http://schemas.openxmlformats.org/drawingml/2006/main">
            <a:r>
              <a:t>Источник: TEMY_PROGRAMMY, seed_program.py.</a:t>
            </a:r>
          </a:p>
          <a:p xmlns:a="http://schemas.openxmlformats.org/drawingml/2006/main">
            <a:r>
              <a:t>Изображение: тематическая фотографическая иллюстрация, созданная image_gen, не документальное фото колледжа.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Тема 8. Чем занимается группа: ищет формат работы, опираясь на созданную инфраструктуру, с анализом внешней среды, спроса и лучших мировых практик. Формат: наполнение построенного объекта - порядок, по которому колледж от готовой площадки приходит к содержанию и партнеру, с расчетом загрузки. На защите и дальше: описанный формат с концепцией площадки, названным возможным партнером/партнерами с результатами переговоров; загрузка объекта с числом пользователей и экономика под формат.</a:t>
            </a:r>
          </a:p>
          <a:p xmlns:a="http://schemas.openxmlformats.org/drawingml/2006/main">
            <a:r>
              <a:t>Источник: TEMY_PROGRAMMY, seed_program.py.</a:t>
            </a:r>
          </a:p>
          <a:p xmlns:a="http://schemas.openxmlformats.org/drawingml/2006/main">
            <a:r>
              <a:t>Изображение: тематическая фотографическая иллюстрация, созданная image_gen, не документальное фото колледжа.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Тема 9. Чем занимается группа: делает колледж опорой, вокруг которой собираются возможности территории: кадры под меняющуюся экономику, площадка для партнеров, участие в брендинге территории. Разделение с темой 7 проходит по предмету и по охвату: там разбирается устройство сети опорных городов края и данная тема, по сути, особый частный случай общей типологии. Формат: участие колледжа в планировании развития муниципалитета - как колледж собирает вокруг себя партнеров, под какие отрасли запускает совместные программы и на каком основании входит в планы территории. На защите и дальше: описанный формат, проверенный на Шушенском: подписавшие участие партнеры, две-три совместные программы под отрасли территории, роль колледжа в планах муниципалитета. Условие переноса - территория с собственной повесткой развития и колледж, заметный на ней. Дальше - включение в программу развития территории.</a:t>
            </a:r>
          </a:p>
          <a:p xmlns:a="http://schemas.openxmlformats.org/drawingml/2006/main">
            <a:r>
              <a:t>Источник: TEMY_PROGRAMMY, seed_program.py.</a:t>
            </a:r>
          </a:p>
          <a:p xmlns:a="http://schemas.openxmlformats.org/drawingml/2006/main">
            <a:r>
              <a:t>Изображение: тематическая фотографическая иллюстрация, созданная image_gen, не документальное фото колледжа.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Тема 10. Чем занимается группа: в крае разворачивается горный отраслевой кластер, и кадровый запрос идет к колледжу сразу по связке профессий - добыча, переработка, транспорт, обслуживание. Группа перестраивает подготовку под набор предприятий с разными технологическими циклами и разводит программы между колледжами контура, чтобы не дублировать друг друга. Формат: распределение подготовки между колледжами под запрос кластера - как читается кадровый запрос по связке профессий и на каком основании кластер подтверждает схему. На защите и дальше: описанный формат с кадровой картой кластера и схемой распределения подготовки, подтвержденной хотя бы одним предприятием. Условия переноса - кластер с несколькими предприятиями и несколько колледжей в одном контуре.</a:t>
            </a:r>
          </a:p>
          <a:p xmlns:a="http://schemas.openxmlformats.org/drawingml/2006/main">
            <a:r>
              <a:t>Источник: TEMY_PROGRAMMY, seed_program.py.</a:t>
            </a:r>
          </a:p>
          <a:p xmlns:a="http://schemas.openxmlformats.org/drawingml/2006/main">
            <a:r>
              <a:t>Изображение: тематическая фотографическая иллюстрация, созданная image_gen, не документальное фото колледжа.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Тема 11. Чем занимается группа: пересматривает статьи доходов и расходов колледжа - почему они сложились такими, что стоит за каждой и какая структура целесообразна. Формат: счет источников дохода до чистого результата и инструмент самоокупаемости - как источник разбирается на объем, себестоимость и результат и как линейный руководитель видит связь своей работы с деньгами колледжа. На защите и дальше: описанный формат с посчитанными до конца источниками дохода - объем, себестоимость, чистый результат, что пришлось изменить - и работающим инструментом самоокупаемости; отдельно контур коммерциализации разработок колледжа с годовым доходом. Проверка идет на профиле «сервис и предпринимательство», перенос на технический профиль проверяется отдельно.</a:t>
            </a:r>
          </a:p>
          <a:p xmlns:a="http://schemas.openxmlformats.org/drawingml/2006/main">
            <a:r>
              <a:t>Источник: TEMY_PROGRAMMY, seed_program.py.</a:t>
            </a:r>
          </a:p>
          <a:p xmlns:a="http://schemas.openxmlformats.org/drawingml/2006/main">
            <a:r>
              <a:t>Изображение: тематическая фотографическая иллюстрация, созданная image_gen, не документальное фото колледжа.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Тема 12. Чем занимается группа: собирает непрерывную линию технологического образования от детского сада до колледжа, восстанавливает внутри нее школу технологий - отлаженный формат обучения детей через малые игры - и определяет, что понимается под инженерным мышлением и чем оно измеряется. Тема опирается на наработки колледжей из программ «Профессионалитета». Формат: непрерывная линия технологического образования со школой технологий внутри - как содержание передается от ступени к ступени и чем на каждой ступени измеряется инженерное мышление. На защите и дальше: описанный формат со школой технологий, с первыми пробами с реальной группой детей, точками передачи между ступенями и измеримым определением инженерного мышления, четко сформированным местом колледжа в этой траектории. Отдельный вопрос - оценка эффектов.</a:t>
            </a:r>
          </a:p>
          <a:p xmlns:a="http://schemas.openxmlformats.org/drawingml/2006/main">
            <a:r>
              <a:t>Источник: TEMY_PROGRAMMY, seed_program.py.</a:t>
            </a:r>
          </a:p>
          <a:p xmlns:a="http://schemas.openxmlformats.org/drawingml/2006/main">
            <a:r>
              <a:t>Изображение: тематическая фотографическая иллюстрация, созданная image_gen, не документальное фото колледжа.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Двенадцать актуальных проектных тем: TEMY_PROGRAMMY в seed_program.py.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Двенадцать актуальных проектных тем: TEMY_PROGRAMMY в seed_program.py.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Территории названы в описаниях актуальных тем 1, 7 и 9 в seed_program.py. Это привязки проектных тем, а не отчёт о выполненных результатах.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Поля паспорта: docs/baza_znaniy/temy-programmy.md.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Расписание и адрес: seed_program.py, docs/baza_znaniy/modul-1.md.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Редактируемый текстовый макет для лектора.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Редактируемый макет представления проекта команды.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3312c694f18440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5cdca730e424ae6" /><Relationship Type="http://schemas.openxmlformats.org/officeDocument/2006/relationships/slideLayout" Target="/ppt/slideLayouts/slideLayout1.xml" Id="R690f421d3f45438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90f421d3f45438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34a0be9e4a45a6" /><Relationship Type="http://schemas.openxmlformats.org/officeDocument/2006/relationships/image" Target="/ppt/media/image.png" Id="R31d35291fa6047b7" /><Relationship Type="http://schemas.openxmlformats.org/officeDocument/2006/relationships/image" Target="/ppt/media/image2.png" Id="Rae6b549459404ed6" /><Relationship Type="http://schemas.openxmlformats.org/officeDocument/2006/relationships/image" Target="/ppt/media/image3.png" Id="R0f94d79b5a4e45ea" /><Relationship Type="http://schemas.openxmlformats.org/officeDocument/2006/relationships/image" Target="/ppt/media/image4.png" Id="R67bc5758ae234275" /><Relationship Type="http://schemas.openxmlformats.org/officeDocument/2006/relationships/notesSlide" Target="/ppt/notesSlides/notesSlide1.xml" Id="R66607d582f7f447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482aa4d0af9417a" /><Relationship Type="http://schemas.openxmlformats.org/officeDocument/2006/relationships/image" Target="/ppt/media/image5.png" Id="Rfde4add8c64d4656" /><Relationship Type="http://schemas.openxmlformats.org/officeDocument/2006/relationships/image" Target="/ppt/media/image6.png" Id="R3eb6a805871b42a0" /><Relationship Type="http://schemas.openxmlformats.org/officeDocument/2006/relationships/notesSlide" Target="/ppt/notesSlides/notesSlide2.xml" Id="Ra10209ec1ec84f5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4ef71edc351417c" /><Relationship Type="http://schemas.openxmlformats.org/officeDocument/2006/relationships/image" Target="/ppt/media/image7.png" Id="R27fb0eb1565f4200" /><Relationship Type="http://schemas.openxmlformats.org/officeDocument/2006/relationships/image" Target="/ppt/media/image8.png" Id="R0ff0a95666c047b2" /><Relationship Type="http://schemas.openxmlformats.org/officeDocument/2006/relationships/notesSlide" Target="/ppt/notesSlides/notesSlide3.xml" Id="R5879e5924fa241d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d2f9e09a124568" /><Relationship Type="http://schemas.openxmlformats.org/officeDocument/2006/relationships/image" Target="/ppt/media/image9.png" Id="Rdaca21b163e34d79" /><Relationship Type="http://schemas.openxmlformats.org/officeDocument/2006/relationships/image" Target="/ppt/media/image10.png" Id="R26dfac2b367c4d02" /><Relationship Type="http://schemas.openxmlformats.org/officeDocument/2006/relationships/notesSlide" Target="/ppt/notesSlides/notesSlide4.xml" Id="R1b068aa4153d4a8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04e3d2344e4c23" /><Relationship Type="http://schemas.openxmlformats.org/officeDocument/2006/relationships/image" Target="/ppt/media/image11.png" Id="R567e8ff32f9345a7" /><Relationship Type="http://schemas.openxmlformats.org/officeDocument/2006/relationships/image" Target="/ppt/media/image12.png" Id="R7a817b21c36f40de" /><Relationship Type="http://schemas.openxmlformats.org/officeDocument/2006/relationships/image" Target="/ppt/media/image13.png" Id="Rb9b489f1431c4ab6" /><Relationship Type="http://schemas.openxmlformats.org/officeDocument/2006/relationships/notesSlide" Target="/ppt/notesSlides/notesSlide5.xml" Id="R52bec3033c6542c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81338928ad4fbc" /><Relationship Type="http://schemas.openxmlformats.org/officeDocument/2006/relationships/image" Target="/ppt/media/image14.png" Id="R88817bf7abd94f65" /><Relationship Type="http://schemas.openxmlformats.org/officeDocument/2006/relationships/image" Target="/ppt/media/image15.png" Id="R283e04316df24dc6" /><Relationship Type="http://schemas.openxmlformats.org/officeDocument/2006/relationships/image" Target="/ppt/media/image16.png" Id="Rab21b6604c9f472d" /><Relationship Type="http://schemas.openxmlformats.org/officeDocument/2006/relationships/notesSlide" Target="/ppt/notesSlides/notesSlide6.xml" Id="Rc8e00f0a9cc14e6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6965802164477c" /><Relationship Type="http://schemas.openxmlformats.org/officeDocument/2006/relationships/image" Target="/ppt/media/image17.png" Id="Rba385d945a7349a4" /><Relationship Type="http://schemas.openxmlformats.org/officeDocument/2006/relationships/image" Target="/ppt/media/image18.png" Id="Ra28b2b0d03ac48c1" /><Relationship Type="http://schemas.openxmlformats.org/officeDocument/2006/relationships/image" Target="/ppt/media/image19.png" Id="R986fb73ddc884948" /><Relationship Type="http://schemas.openxmlformats.org/officeDocument/2006/relationships/notesSlide" Target="/ppt/notesSlides/notesSlide7.xml" Id="R6e81f64e94e2456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0f5b1fc88944dd" /><Relationship Type="http://schemas.openxmlformats.org/officeDocument/2006/relationships/image" Target="/ppt/media/image20.png" Id="Rb103906af0c14769" /><Relationship Type="http://schemas.openxmlformats.org/officeDocument/2006/relationships/image" Target="/ppt/media/image21.png" Id="Rc361d23c35784367" /><Relationship Type="http://schemas.openxmlformats.org/officeDocument/2006/relationships/image" Target="/ppt/media/image22.png" Id="Rd165459fb2fb4ca1" /><Relationship Type="http://schemas.openxmlformats.org/officeDocument/2006/relationships/notesSlide" Target="/ppt/notesSlides/notesSlide8.xml" Id="R74a44fd1c40e4a9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ee3aa03dc345df" /><Relationship Type="http://schemas.openxmlformats.org/officeDocument/2006/relationships/image" Target="/ppt/media/image23.png" Id="Re2c77070288b42a4" /><Relationship Type="http://schemas.openxmlformats.org/officeDocument/2006/relationships/image" Target="/ppt/media/image24.png" Id="R4cf2edd1c13c4525" /><Relationship Type="http://schemas.openxmlformats.org/officeDocument/2006/relationships/image" Target="/ppt/media/image25.png" Id="Rc026d301ecd24892" /><Relationship Type="http://schemas.openxmlformats.org/officeDocument/2006/relationships/notesSlide" Target="/ppt/notesSlides/notesSlide9.xml" Id="R97aea1f4ff314b9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26890defc14acf" /><Relationship Type="http://schemas.openxmlformats.org/officeDocument/2006/relationships/image" Target="/ppt/media/image26.png" Id="Ra357b7d30ed746a7" /><Relationship Type="http://schemas.openxmlformats.org/officeDocument/2006/relationships/image" Target="/ppt/media/image27.png" Id="R340e008a277e4e69" /><Relationship Type="http://schemas.openxmlformats.org/officeDocument/2006/relationships/image" Target="/ppt/media/image28.png" Id="Rcba3ea06941a4199" /><Relationship Type="http://schemas.openxmlformats.org/officeDocument/2006/relationships/notesSlide" Target="/ppt/notesSlides/notesSlide10.xml" Id="R2d39d497e7ec4b2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ccceb345ee34276" /><Relationship Type="http://schemas.openxmlformats.org/officeDocument/2006/relationships/image" Target="/ppt/media/image29.png" Id="Rbf8546777e994b40" /><Relationship Type="http://schemas.openxmlformats.org/officeDocument/2006/relationships/image" Target="/ppt/media/image30.png" Id="Rba6e5bb33d9342c1" /><Relationship Type="http://schemas.openxmlformats.org/officeDocument/2006/relationships/image" Target="/ppt/media/image31.png" Id="R02255ea5e0a14f93" /><Relationship Type="http://schemas.openxmlformats.org/officeDocument/2006/relationships/notesSlide" Target="/ppt/notesSlides/notesSlide11.xml" Id="R1effa39b8c1e4b09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25986876e1f4c32" /><Relationship Type="http://schemas.openxmlformats.org/officeDocument/2006/relationships/image" Target="/ppt/media/image32.png" Id="Recf9f9eca6684b6a" /><Relationship Type="http://schemas.openxmlformats.org/officeDocument/2006/relationships/image" Target="/ppt/media/image33.png" Id="R63bf1a07b8e04e9e" /><Relationship Type="http://schemas.openxmlformats.org/officeDocument/2006/relationships/image" Target="/ppt/media/image34.png" Id="Rc54ce123b03747b1" /><Relationship Type="http://schemas.openxmlformats.org/officeDocument/2006/relationships/notesSlide" Target="/ppt/notesSlides/notesSlide12.xml" Id="R70755c6f8c644d88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7f82607e594852" /><Relationship Type="http://schemas.openxmlformats.org/officeDocument/2006/relationships/image" Target="/ppt/media/image35.png" Id="R93e8904cb0044b8f" /><Relationship Type="http://schemas.openxmlformats.org/officeDocument/2006/relationships/image" Target="/ppt/media/image36.png" Id="Rc64a0a39fa15456d" /><Relationship Type="http://schemas.openxmlformats.org/officeDocument/2006/relationships/image" Target="/ppt/media/image37.png" Id="R3ac66caa1b904e76" /><Relationship Type="http://schemas.openxmlformats.org/officeDocument/2006/relationships/notesSlide" Target="/ppt/notesSlides/notesSlide13.xml" Id="R307add07b03b4b92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8bd3f0ef394e59" /><Relationship Type="http://schemas.openxmlformats.org/officeDocument/2006/relationships/image" Target="/ppt/media/image38.png" Id="R75072798ecdf4b35" /><Relationship Type="http://schemas.openxmlformats.org/officeDocument/2006/relationships/image" Target="/ppt/media/image39.png" Id="R56cf76a798964385" /><Relationship Type="http://schemas.openxmlformats.org/officeDocument/2006/relationships/image" Target="/ppt/media/image40.png" Id="Rbd3244586a3b4a3b" /><Relationship Type="http://schemas.openxmlformats.org/officeDocument/2006/relationships/notesSlide" Target="/ppt/notesSlides/notesSlide14.xml" Id="R80a95986d666423c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d4338435f084170" /><Relationship Type="http://schemas.openxmlformats.org/officeDocument/2006/relationships/image" Target="/ppt/media/image41.png" Id="R4ab4ecacf9e144e6" /><Relationship Type="http://schemas.openxmlformats.org/officeDocument/2006/relationships/image" Target="/ppt/media/image42.png" Id="Ree9897488ef44309" /><Relationship Type="http://schemas.openxmlformats.org/officeDocument/2006/relationships/image" Target="/ppt/media/image43.png" Id="R109a6cae3d114610" /><Relationship Type="http://schemas.openxmlformats.org/officeDocument/2006/relationships/notesSlide" Target="/ppt/notesSlides/notesSlide15.xml" Id="R913f8d23b99647ea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b0c3583d7474513" /><Relationship Type="http://schemas.openxmlformats.org/officeDocument/2006/relationships/image" Target="/ppt/media/image44.png" Id="R1f5ba002fed34630" /><Relationship Type="http://schemas.openxmlformats.org/officeDocument/2006/relationships/image" Target="/ppt/media/image45.png" Id="R386b5e06cda1476b" /><Relationship Type="http://schemas.openxmlformats.org/officeDocument/2006/relationships/image" Target="/ppt/media/image46.png" Id="R796fc1f4f52d48e1" /><Relationship Type="http://schemas.openxmlformats.org/officeDocument/2006/relationships/notesSlide" Target="/ppt/notesSlides/notesSlide16.xml" Id="R21fdfe336c9e446f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28f8d6ef8b4882" /><Relationship Type="http://schemas.openxmlformats.org/officeDocument/2006/relationships/image" Target="/ppt/media/image47.png" Id="Re2b378fd9fe343fb" /><Relationship Type="http://schemas.openxmlformats.org/officeDocument/2006/relationships/image" Target="/ppt/media/image48.png" Id="R563afe449b114604" /><Relationship Type="http://schemas.openxmlformats.org/officeDocument/2006/relationships/notesSlide" Target="/ppt/notesSlides/notesSlide17.xml" Id="R77520d223c9a4915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a71c37fb4644d1" /><Relationship Type="http://schemas.openxmlformats.org/officeDocument/2006/relationships/image" Target="/ppt/media/image49.png" Id="R08fe13ba823b4104" /><Relationship Type="http://schemas.openxmlformats.org/officeDocument/2006/relationships/image" Target="/ppt/media/image50.png" Id="R9dcbfccd327d4f71" /><Relationship Type="http://schemas.openxmlformats.org/officeDocument/2006/relationships/notesSlide" Target="/ppt/notesSlides/notesSlide18.xml" Id="Rc0c82ba4e3874e6a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16f5a1475e4e25" /><Relationship Type="http://schemas.openxmlformats.org/officeDocument/2006/relationships/image" Target="/ppt/media/image51.png" Id="Rea4ef20aff9e4ff5" /><Relationship Type="http://schemas.openxmlformats.org/officeDocument/2006/relationships/image" Target="/ppt/media/image52.png" Id="Rb7ed120fa5ee4961" /><Relationship Type="http://schemas.openxmlformats.org/officeDocument/2006/relationships/notesSlide" Target="/ppt/notesSlides/notesSlide19.xml" Id="R05afe9f1645a4858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55874077c4495e" /><Relationship Type="http://schemas.openxmlformats.org/officeDocument/2006/relationships/image" Target="/ppt/media/image53.png" Id="R85a5d11a8d744623" /><Relationship Type="http://schemas.openxmlformats.org/officeDocument/2006/relationships/image" Target="/ppt/media/image54.png" Id="Rce6954bec2894177" /><Relationship Type="http://schemas.openxmlformats.org/officeDocument/2006/relationships/notesSlide" Target="/ppt/notesSlides/notesSlide20.xml" Id="R4b63b5117d4e455f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77af5fc4fd64576" /><Relationship Type="http://schemas.openxmlformats.org/officeDocument/2006/relationships/image" Target="/ppt/media/image55.png" Id="Rabc77a85a0344c31" /><Relationship Type="http://schemas.openxmlformats.org/officeDocument/2006/relationships/image" Target="/ppt/media/image56.png" Id="R8850b1c2aa7a4a80" /><Relationship Type="http://schemas.openxmlformats.org/officeDocument/2006/relationships/notesSlide" Target="/ppt/notesSlides/notesSlide21.xml" Id="Rfb80e4e4bb754bbf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1f8cf4d0d046b1" /><Relationship Type="http://schemas.openxmlformats.org/officeDocument/2006/relationships/image" Target="/ppt/media/image57.png" Id="R80d615b9d0284dbf" /><Relationship Type="http://schemas.openxmlformats.org/officeDocument/2006/relationships/image" Target="/ppt/media/image58.png" Id="R808557224d404a33" /><Relationship Type="http://schemas.openxmlformats.org/officeDocument/2006/relationships/notesSlide" Target="/ppt/notesSlides/notesSlide22.xml" Id="R5b7aa7cd57a04057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32291c06894092" /><Relationship Type="http://schemas.openxmlformats.org/officeDocument/2006/relationships/image" Target="/ppt/media/image59.png" Id="Re1d7e3487ace49bb" /><Relationship Type="http://schemas.openxmlformats.org/officeDocument/2006/relationships/image" Target="/ppt/media/image60.png" Id="R3988b7cb087744af" /><Relationship Type="http://schemas.openxmlformats.org/officeDocument/2006/relationships/notesSlide" Target="/ppt/notesSlides/notesSlide23.xml" Id="Ra24347183873421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1d35291fa6047b7"/>
          <a:stretch xmlns:a="http://schemas.openxmlformats.org/drawingml/2006/main"/>
        </p:blipFill>
        <p:spPr>
          <a:xfrm xmlns:a="http://schemas.openxmlformats.org/drawingml/2006/main">
            <a:off x="495300" y="299394"/>
            <a:ext cx="533400" cy="525162"/>
          </a:xfrm>
          <a:prstGeom xmlns:a="http://schemas.openxmlformats.org/drawingml/2006/main" prst="rect">
            <a:avLst/>
          </a:prstGeom>
        </p:spPr>
      </p:pic>
      <p:sp>
        <p:nvSpPr>
          <p:cNvPr id="2" name="brand">
            <a:extLst xmlns:a="http://schemas.openxmlformats.org/drawingml/2006/main">
              <a:ext uri="{FF2B5EF4-FFF2-40B4-BE49-F238E27FC236}">
                <a16:creationId xmlns:a16="http://schemas.microsoft.com/office/drawing/2014/main" id="{6100DFCC-F16C-4041-B8A8-C87D706DD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352425"/>
            <a:ext cx="3476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650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ФЛАГМАНЫ СПО</a:t>
            </a:r>
          </a:p>
        </p:txBody>
      </p:sp>
      <p:sp>
        <p:nvSpPr>
          <p:cNvPr id="3" name="descriptor">
            <a:extLst xmlns:a="http://schemas.openxmlformats.org/drawingml/2006/main">
              <a:ext uri="{FF2B5EF4-FFF2-40B4-BE49-F238E27FC236}">
                <a16:creationId xmlns:a16="http://schemas.microsoft.com/office/drawing/2014/main" id="{19EF7C5B-51C8-461A-ADC1-6536FFD70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628650"/>
            <a:ext cx="366712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0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0A233D"/>
                </a:solidFill>
                <a:latin typeface="Arial"/>
                <a:ea typeface="Arial"/>
                <a:cs typeface="Arial"/>
              </a:rPr>
              <a:t>ТЕХНОЛОГИЧЕСКОЕ ЛИДЕРСТВО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96DB9E-2FA6-420D-ACBA-0F7F42874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124575"/>
            <a:ext cx="12192000" cy="7334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e6b549459404ed6"/>
          <a:stretch xmlns:a="http://schemas.openxmlformats.org/drawingml/2006/main"/>
        </p:blipFill>
        <p:spPr>
          <a:xfrm xmlns:a="http://schemas.openxmlformats.org/drawingml/2006/main">
            <a:off x="7018244" y="6305550"/>
            <a:ext cx="3641912" cy="476250"/>
          </a:xfrm>
          <a:prstGeom xmlns:a="http://schemas.openxmlformats.org/drawingml/2006/main" prst="rect">
            <a:avLst/>
          </a:prstGeom>
        </p:spPr>
      </p:pic>
      <p:sp>
        <p:nvSpPr>
          <p:cNvPr id="6" name="text">
            <a:extLst xmlns:a="http://schemas.openxmlformats.org/drawingml/2006/main">
              <a:ext uri="{FF2B5EF4-FFF2-40B4-BE49-F238E27FC236}">
                <a16:creationId xmlns:a16="http://schemas.microsoft.com/office/drawing/2014/main" id="{FB9599BD-C414-42A1-997C-91DC161F3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19850"/>
            <a:ext cx="3667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Красноярский край</a:t>
            </a:r>
          </a:p>
        </p:txBody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8039B3A9-1E55-4F82-8657-7D1A6C5D6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6438900"/>
            <a:ext cx="523875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f94d79b5a4e45ea"/>
          <a:srcRect xmlns:a="http://schemas.openxmlformats.org/drawingml/2006/main" l="0" t="9798" r="0" b="979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0" y="0"/>
            <a:ext cx="6096000" cy="6124575"/>
          </a:xfrm>
          <a:prstGeom xmlns:a="http://schemas.openxmlformats.org/drawingml/2006/main" prst="rect">
            <a:avLst/>
          </a:prstGeom>
        </p:spPr>
      </p:pic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7bc5758ae234275"/>
          <a:stretch xmlns:a="http://schemas.openxmlformats.org/drawingml/2006/main"/>
        </p:blipFill>
        <p:spPr>
          <a:xfrm xmlns:a="http://schemas.openxmlformats.org/drawingml/2006/main">
            <a:off x="495300" y="1047750"/>
            <a:ext cx="3048000" cy="3048000"/>
          </a:xfrm>
          <a:prstGeom xmlns:a="http://schemas.openxmlformats.org/drawingml/2006/main" prst="rect">
            <a:avLst/>
          </a:prstGeom>
        </p:spPr>
      </p:pic>
      <p:sp>
        <p:nvSpPr>
          <p:cNvPr id="10" name="title">
            <a:extLst xmlns:a="http://schemas.openxmlformats.org/drawingml/2006/main">
              <a:ext uri="{FF2B5EF4-FFF2-40B4-BE49-F238E27FC236}">
                <a16:creationId xmlns:a16="http://schemas.microsoft.com/office/drawing/2014/main" id="{D8F322EC-9194-435A-97F8-51A0693A2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4248150"/>
            <a:ext cx="5143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000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Колледжи и технологии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3000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Красноярского края</a:t>
            </a:r>
          </a:p>
        </p:txBody>
      </p:sp>
      <p:sp>
        <p:nvSpPr>
          <p:cNvPr id="11" name="text">
            <a:extLst xmlns:a="http://schemas.openxmlformats.org/drawingml/2006/main">
              <a:ext uri="{FF2B5EF4-FFF2-40B4-BE49-F238E27FC236}">
                <a16:creationId xmlns:a16="http://schemas.microsoft.com/office/drawing/2014/main" id="{91DFEDF3-B4F7-455D-A8A2-CF73C5CB8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534025"/>
            <a:ext cx="51435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65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Программа 2026–2027</a:t>
            </a:r>
          </a:p>
        </p:txBody>
      </p:sp>
    </p:spTree>
    <p:extLst>
      <p:ext uri="{BB962C8B-B14F-4D97-AF65-F5344CB8AC3E}">
        <p14:creationId xmlns:p14="http://schemas.microsoft.com/office/powerpoint/2010/main" val="156613211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de4add8c64d4656"/>
          <a:stretch xmlns:a="http://schemas.openxmlformats.org/drawingml/2006/main"/>
        </p:blipFill>
        <p:spPr>
          <a:xfrm xmlns:a="http://schemas.openxmlformats.org/drawingml/2006/main">
            <a:off x="495300" y="299394"/>
            <a:ext cx="533400" cy="525162"/>
          </a:xfrm>
          <a:prstGeom xmlns:a="http://schemas.openxmlformats.org/drawingml/2006/main" prst="rect">
            <a:avLst/>
          </a:prstGeom>
        </p:spPr>
      </p:pic>
      <p:sp>
        <p:nvSpPr>
          <p:cNvPr id="2" name="brand">
            <a:extLst xmlns:a="http://schemas.openxmlformats.org/drawingml/2006/main">
              <a:ext uri="{FF2B5EF4-FFF2-40B4-BE49-F238E27FC236}">
                <a16:creationId xmlns:a16="http://schemas.microsoft.com/office/drawing/2014/main" id="{C4E0CE45-378F-412A-A392-F6B7E015A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352425"/>
            <a:ext cx="3476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650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ФЛАГМАНЫ СПО</a:t>
            </a:r>
          </a:p>
        </p:txBody>
      </p:sp>
      <p:sp>
        <p:nvSpPr>
          <p:cNvPr id="3" name="descriptor">
            <a:extLst xmlns:a="http://schemas.openxmlformats.org/drawingml/2006/main">
              <a:ext uri="{FF2B5EF4-FFF2-40B4-BE49-F238E27FC236}">
                <a16:creationId xmlns:a16="http://schemas.microsoft.com/office/drawing/2014/main" id="{747F2819-7F87-4689-B023-21DAACA16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628650"/>
            <a:ext cx="366712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0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0A233D"/>
                </a:solidFill>
                <a:latin typeface="Arial"/>
                <a:ea typeface="Arial"/>
                <a:cs typeface="Arial"/>
              </a:rPr>
              <a:t>ТЕХНОЛОГИЧЕСКОЕ ЛИДЕРСТВО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09C8FFB-26F3-4ABA-807C-3947AF6FE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124575"/>
            <a:ext cx="12192000" cy="7334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eb6a805871b42a0"/>
          <a:stretch xmlns:a="http://schemas.openxmlformats.org/drawingml/2006/main"/>
        </p:blipFill>
        <p:spPr>
          <a:xfrm xmlns:a="http://schemas.openxmlformats.org/drawingml/2006/main">
            <a:off x="7018244" y="6305550"/>
            <a:ext cx="3641912" cy="476250"/>
          </a:xfrm>
          <a:prstGeom xmlns:a="http://schemas.openxmlformats.org/drawingml/2006/main" prst="rect">
            <a:avLst/>
          </a:prstGeom>
        </p:spPr>
      </p:pic>
      <p:sp>
        <p:nvSpPr>
          <p:cNvPr id="6" name="text">
            <a:extLst xmlns:a="http://schemas.openxmlformats.org/drawingml/2006/main">
              <a:ext uri="{FF2B5EF4-FFF2-40B4-BE49-F238E27FC236}">
                <a16:creationId xmlns:a16="http://schemas.microsoft.com/office/drawing/2014/main" id="{68816B26-712A-4CC9-8FDF-9CF6508E2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19850"/>
            <a:ext cx="3667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Красноярский край</a:t>
            </a:r>
          </a:p>
        </p:txBody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F7B79144-6D9A-4C0F-83B3-15FA86938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6438900"/>
            <a:ext cx="523875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8" name="title">
            <a:extLst xmlns:a="http://schemas.openxmlformats.org/drawingml/2006/main">
              <a:ext uri="{FF2B5EF4-FFF2-40B4-BE49-F238E27FC236}">
                <a16:creationId xmlns:a16="http://schemas.microsoft.com/office/drawing/2014/main" id="{F4F5E61A-E65B-42F1-9390-FE340AA08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133475"/>
            <a:ext cx="1102995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600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Новая роль колледжа</a:t>
            </a:r>
          </a:p>
        </p:txBody>
      </p:sp>
      <p:sp>
        <p:nvSpPr>
          <p:cNvPr id="9" name="text">
            <a:extLst xmlns:a="http://schemas.openxmlformats.org/drawingml/2006/main">
              <a:ext uri="{FF2B5EF4-FFF2-40B4-BE49-F238E27FC236}">
                <a16:creationId xmlns:a16="http://schemas.microsoft.com/office/drawing/2014/main" id="{711C79B6-B166-4B29-A1B9-93FA80404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381250"/>
            <a:ext cx="109537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075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3075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Колледж вместе с предприятиями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3075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3075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осваивает передовые технологии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3075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3075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и готовит людей под их применение.</a:t>
            </a:r>
          </a:p>
        </p:txBody>
      </p:sp>
      <p:sp>
        <p:nvSpPr>
          <p:cNvPr id="10" name="text">
            <a:extLst xmlns:a="http://schemas.openxmlformats.org/drawingml/2006/main">
              <a:ext uri="{FF2B5EF4-FFF2-40B4-BE49-F238E27FC236}">
                <a16:creationId xmlns:a16="http://schemas.microsoft.com/office/drawing/2014/main" id="{E0B68588-6815-4838-810E-05B70D85C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524375"/>
            <a:ext cx="3048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4800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4800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240</a:t>
            </a:r>
          </a:p>
        </p:txBody>
      </p:sp>
      <p:sp>
        <p:nvSpPr>
          <p:cNvPr id="11" name="text">
            <a:extLst xmlns:a="http://schemas.openxmlformats.org/drawingml/2006/main">
              <a:ext uri="{FF2B5EF4-FFF2-40B4-BE49-F238E27FC236}">
                <a16:creationId xmlns:a16="http://schemas.microsoft.com/office/drawing/2014/main" id="{2A52089D-55C8-4C93-BA9D-FB95D1DDE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276850"/>
            <a:ext cx="304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0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часов программы</a:t>
            </a:r>
          </a:p>
        </p:txBody>
      </p:sp>
      <p:sp>
        <p:nvSpPr>
          <p:cNvPr id="12" name="text">
            <a:extLst xmlns:a="http://schemas.openxmlformats.org/drawingml/2006/main">
              <a:ext uri="{FF2B5EF4-FFF2-40B4-BE49-F238E27FC236}">
                <a16:creationId xmlns:a16="http://schemas.microsoft.com/office/drawing/2014/main" id="{610544E8-5117-46F9-8A93-09C637B74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81475" y="4524375"/>
            <a:ext cx="3048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4800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4800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6</a:t>
            </a:r>
          </a:p>
        </p:txBody>
      </p:sp>
      <p:sp>
        <p:nvSpPr>
          <p:cNvPr id="13" name="text">
            <a:extLst xmlns:a="http://schemas.openxmlformats.org/drawingml/2006/main">
              <a:ext uri="{FF2B5EF4-FFF2-40B4-BE49-F238E27FC236}">
                <a16:creationId xmlns:a16="http://schemas.microsoft.com/office/drawing/2014/main" id="{27EBEB33-E27C-4A56-B29D-A9378BE37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81475" y="5276850"/>
            <a:ext cx="304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0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учебных модулей</a:t>
            </a:r>
          </a:p>
        </p:txBody>
      </p:sp>
      <p:sp>
        <p:nvSpPr>
          <p:cNvPr id="14" name="text">
            <a:extLst xmlns:a="http://schemas.openxmlformats.org/drawingml/2006/main">
              <a:ext uri="{FF2B5EF4-FFF2-40B4-BE49-F238E27FC236}">
                <a16:creationId xmlns:a16="http://schemas.microsoft.com/office/drawing/2014/main" id="{854F983A-779F-405D-A266-88CE75452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4524375"/>
            <a:ext cx="3048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4800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4800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12</a:t>
            </a:r>
          </a:p>
        </p:txBody>
      </p:sp>
      <p:sp>
        <p:nvSpPr>
          <p:cNvPr id="15" name="text">
            <a:extLst xmlns:a="http://schemas.openxmlformats.org/drawingml/2006/main">
              <a:ext uri="{FF2B5EF4-FFF2-40B4-BE49-F238E27FC236}">
                <a16:creationId xmlns:a16="http://schemas.microsoft.com/office/drawing/2014/main" id="{925B8553-9B0A-4A52-A5DF-912C1ADC6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5276850"/>
            <a:ext cx="304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0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проектных тем</a:t>
            </a:r>
          </a:p>
        </p:txBody>
      </p:sp>
    </p:spTree>
    <p:extLst>
      <p:ext uri="{BB962C8B-B14F-4D97-AF65-F5344CB8AC3E}">
        <p14:creationId xmlns:p14="http://schemas.microsoft.com/office/powerpoint/2010/main" val="192416335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7fb0eb1565f4200"/>
          <a:stretch xmlns:a="http://schemas.openxmlformats.org/drawingml/2006/main"/>
        </p:blipFill>
        <p:spPr>
          <a:xfrm xmlns:a="http://schemas.openxmlformats.org/drawingml/2006/main">
            <a:off x="495300" y="299394"/>
            <a:ext cx="533400" cy="525162"/>
          </a:xfrm>
          <a:prstGeom xmlns:a="http://schemas.openxmlformats.org/drawingml/2006/main" prst="rect">
            <a:avLst/>
          </a:prstGeom>
        </p:spPr>
      </p:pic>
      <p:sp>
        <p:nvSpPr>
          <p:cNvPr id="2" name="brand">
            <a:extLst xmlns:a="http://schemas.openxmlformats.org/drawingml/2006/main">
              <a:ext uri="{FF2B5EF4-FFF2-40B4-BE49-F238E27FC236}">
                <a16:creationId xmlns:a16="http://schemas.microsoft.com/office/drawing/2014/main" id="{680485A9-8B2E-4606-9B72-30A501A24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352425"/>
            <a:ext cx="3476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650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ФЛАГМАНЫ СПО</a:t>
            </a:r>
          </a:p>
        </p:txBody>
      </p:sp>
      <p:sp>
        <p:nvSpPr>
          <p:cNvPr id="3" name="descriptor">
            <a:extLst xmlns:a="http://schemas.openxmlformats.org/drawingml/2006/main">
              <a:ext uri="{FF2B5EF4-FFF2-40B4-BE49-F238E27FC236}">
                <a16:creationId xmlns:a16="http://schemas.microsoft.com/office/drawing/2014/main" id="{28560EEE-28A5-4523-B8DF-782A369AE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628650"/>
            <a:ext cx="366712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0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0A233D"/>
                </a:solidFill>
                <a:latin typeface="Arial"/>
                <a:ea typeface="Arial"/>
                <a:cs typeface="Arial"/>
              </a:rPr>
              <a:t>ТЕХНОЛОГИЧЕСКОЕ ЛИДЕРСТВО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338D807-50A8-44AB-AF5D-BCB9B2EB4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124575"/>
            <a:ext cx="12192000" cy="7334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ff0a95666c047b2"/>
          <a:stretch xmlns:a="http://schemas.openxmlformats.org/drawingml/2006/main"/>
        </p:blipFill>
        <p:spPr>
          <a:xfrm xmlns:a="http://schemas.openxmlformats.org/drawingml/2006/main">
            <a:off x="7018244" y="6305550"/>
            <a:ext cx="3641912" cy="476250"/>
          </a:xfrm>
          <a:prstGeom xmlns:a="http://schemas.openxmlformats.org/drawingml/2006/main" prst="rect">
            <a:avLst/>
          </a:prstGeom>
        </p:spPr>
      </p:pic>
      <p:sp>
        <p:nvSpPr>
          <p:cNvPr id="6" name="text">
            <a:extLst xmlns:a="http://schemas.openxmlformats.org/drawingml/2006/main">
              <a:ext uri="{FF2B5EF4-FFF2-40B4-BE49-F238E27FC236}">
                <a16:creationId xmlns:a16="http://schemas.microsoft.com/office/drawing/2014/main" id="{6506A1CA-52D3-4343-A1A2-9D14CD5FB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19850"/>
            <a:ext cx="3667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Красноярский край</a:t>
            </a:r>
          </a:p>
        </p:txBody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4B2A18DA-7CB6-428B-98AA-29290A97F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6438900"/>
            <a:ext cx="523875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8" name="title">
            <a:extLst xmlns:a="http://schemas.openxmlformats.org/drawingml/2006/main">
              <a:ext uri="{FF2B5EF4-FFF2-40B4-BE49-F238E27FC236}">
                <a16:creationId xmlns:a16="http://schemas.microsoft.com/office/drawing/2014/main" id="{8FB91DD6-BC81-4E4C-9148-A5D77BD76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133475"/>
            <a:ext cx="1102995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600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Содержание программы</a:t>
            </a:r>
          </a:p>
        </p:txBody>
      </p:sp>
      <p:graphicFrame>
        <p:nvGraphicFramePr>
          <p:cNvPr id="18" name=""/>
          <p:cNvGraphicFramePr/>
          <p:nvPr/>
        </p:nvGraphicFramePr>
        <p:xfrm>
          <a:off xmlns:a="http://schemas.openxmlformats.org/drawingml/2006/main" x="495300" y="2266950"/>
          <a:ext xmlns:a="http://schemas.openxmlformats.org/drawingml/2006/main" cx="10953750" cy="34099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904875"/>
                <a:gridCol w="10048875"/>
              </a:tblGrid>
              <a:tr h="568325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24873D"/>
                          </a:solidFill>
                          <a:latin typeface="Arial"/>
                          <a:ea typeface="Arial"/>
                          <a:cs typeface="Arial"/>
                        </a:rPr>
                        <a:t>01</a:t>
                      </a:r>
                    </a:p>
                  </a:txBody>
                  <a:tcPr marL="91440" marR="91440" marT="45720" marB="45720">
                    <a:solidFill>
                      <a:srgbClr val="EDF5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A233D"/>
                          </a:solidFill>
                          <a:latin typeface="Arial"/>
                          <a:ea typeface="Arial"/>
                          <a:cs typeface="Arial"/>
                        </a:rPr>
                        <a:t>Экономика Красноярского края и новая роль СПО</a:t>
                      </a:r>
                    </a:p>
                  </a:txBody>
                  <a:tcPr marL="91440" marR="91440" marT="45720" marB="45720">
                    <a:solidFill>
                      <a:srgbClr val="EDF5EF"/>
                    </a:solidFill>
                  </a:tcPr>
                </a:tc>
              </a:tr>
              <a:tr h="568325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24873D"/>
                          </a:solidFill>
                          <a:latin typeface="Arial"/>
                          <a:ea typeface="Arial"/>
                          <a:cs typeface="Arial"/>
                        </a:rPr>
                        <a:t>02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A233D"/>
                          </a:solidFill>
                          <a:latin typeface="Arial"/>
                          <a:ea typeface="Arial"/>
                          <a:cs typeface="Arial"/>
                        </a:rPr>
                        <a:t>СПО как часть экосистемы: школа - колледж - вуз - индустрия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68325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24873D"/>
                          </a:solidFill>
                          <a:latin typeface="Arial"/>
                          <a:ea typeface="Arial"/>
                          <a:cs typeface="Arial"/>
                        </a:rPr>
                        <a:t>03</a:t>
                      </a:r>
                    </a:p>
                  </a:txBody>
                  <a:tcPr marL="91440" marR="91440" marT="45720" marB="45720">
                    <a:solidFill>
                      <a:srgbClr val="EDF5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A233D"/>
                          </a:solidFill>
                          <a:latin typeface="Arial"/>
                          <a:ea typeface="Arial"/>
                          <a:cs typeface="Arial"/>
                        </a:rPr>
                        <a:t>Передовые технологии для СПО: технологические пакеты</a:t>
                      </a:r>
                    </a:p>
                  </a:txBody>
                  <a:tcPr marL="91440" marR="91440" marT="45720" marB="45720">
                    <a:solidFill>
                      <a:srgbClr val="EDF5EF"/>
                    </a:solidFill>
                  </a:tcPr>
                </a:tc>
              </a:tr>
              <a:tr h="568325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24873D"/>
                          </a:solidFill>
                          <a:latin typeface="Arial"/>
                          <a:ea typeface="Arial"/>
                          <a:cs typeface="Arial"/>
                        </a:rPr>
                        <a:t>04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A233D"/>
                          </a:solidFill>
                          <a:latin typeface="Arial"/>
                          <a:ea typeface="Arial"/>
                          <a:cs typeface="Arial"/>
                        </a:rPr>
                        <a:t>Форматы взаимодействия: от разовых договоров к моделям партнерства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68325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24873D"/>
                          </a:solidFill>
                          <a:latin typeface="Arial"/>
                          <a:ea typeface="Arial"/>
                          <a:cs typeface="Arial"/>
                        </a:rPr>
                        <a:t>05</a:t>
                      </a:r>
                    </a:p>
                  </a:txBody>
                  <a:tcPr marL="91440" marR="91440" marT="45720" marB="45720">
                    <a:solidFill>
                      <a:srgbClr val="EDF5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A233D"/>
                          </a:solidFill>
                          <a:latin typeface="Arial"/>
                          <a:ea typeface="Arial"/>
                          <a:cs typeface="Arial"/>
                        </a:rPr>
                        <a:t>Экономика и маркетинг: бережливый колледж, набор, устойчивость</a:t>
                      </a:r>
                    </a:p>
                  </a:txBody>
                  <a:tcPr marL="91440" marR="91440" marT="45720" marB="45720">
                    <a:solidFill>
                      <a:srgbClr val="EDF5EF"/>
                    </a:solidFill>
                  </a:tcPr>
                </a:tc>
              </a:tr>
              <a:tr h="568325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24873D"/>
                          </a:solidFill>
                          <a:latin typeface="Arial"/>
                          <a:ea typeface="Arial"/>
                          <a:cs typeface="Arial"/>
                        </a:rPr>
                        <a:t>06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A233D"/>
                          </a:solidFill>
                          <a:latin typeface="Arial"/>
                          <a:ea typeface="Arial"/>
                          <a:cs typeface="Arial"/>
                        </a:rPr>
                        <a:t>Кадры для СПО и финальная сборка дорожных карт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390304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aca21b163e34d79"/>
          <a:stretch xmlns:a="http://schemas.openxmlformats.org/drawingml/2006/main"/>
        </p:blipFill>
        <p:spPr>
          <a:xfrm xmlns:a="http://schemas.openxmlformats.org/drawingml/2006/main">
            <a:off x="495300" y="299394"/>
            <a:ext cx="533400" cy="525162"/>
          </a:xfrm>
          <a:prstGeom xmlns:a="http://schemas.openxmlformats.org/drawingml/2006/main" prst="rect">
            <a:avLst/>
          </a:prstGeom>
        </p:spPr>
      </p:pic>
      <p:sp>
        <p:nvSpPr>
          <p:cNvPr id="2" name="brand">
            <a:extLst xmlns:a="http://schemas.openxmlformats.org/drawingml/2006/main">
              <a:ext uri="{FF2B5EF4-FFF2-40B4-BE49-F238E27FC236}">
                <a16:creationId xmlns:a16="http://schemas.microsoft.com/office/drawing/2014/main" id="{C6D0E70A-FF99-4A5D-8E9E-A1129C4BC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352425"/>
            <a:ext cx="3476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650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ФЛАГМАНЫ СПО</a:t>
            </a:r>
          </a:p>
        </p:txBody>
      </p:sp>
      <p:sp>
        <p:nvSpPr>
          <p:cNvPr id="3" name="descriptor">
            <a:extLst xmlns:a="http://schemas.openxmlformats.org/drawingml/2006/main">
              <a:ext uri="{FF2B5EF4-FFF2-40B4-BE49-F238E27FC236}">
                <a16:creationId xmlns:a16="http://schemas.microsoft.com/office/drawing/2014/main" id="{7DDEB1EC-3ADC-4D8B-A475-21EAC1CB5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628650"/>
            <a:ext cx="366712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0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0A233D"/>
                </a:solidFill>
                <a:latin typeface="Arial"/>
                <a:ea typeface="Arial"/>
                <a:cs typeface="Arial"/>
              </a:rPr>
              <a:t>ТЕХНОЛОГИЧЕСКОЕ ЛИДЕРСТВО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6ECD86E-4CB4-43B5-B790-A9A1EA187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124575"/>
            <a:ext cx="12192000" cy="7334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dfac2b367c4d02"/>
          <a:stretch xmlns:a="http://schemas.openxmlformats.org/drawingml/2006/main"/>
        </p:blipFill>
        <p:spPr>
          <a:xfrm xmlns:a="http://schemas.openxmlformats.org/drawingml/2006/main">
            <a:off x="7018244" y="6305550"/>
            <a:ext cx="3641912" cy="476250"/>
          </a:xfrm>
          <a:prstGeom xmlns:a="http://schemas.openxmlformats.org/drawingml/2006/main" prst="rect">
            <a:avLst/>
          </a:prstGeom>
        </p:spPr>
      </p:pic>
      <p:sp>
        <p:nvSpPr>
          <p:cNvPr id="6" name="text">
            <a:extLst xmlns:a="http://schemas.openxmlformats.org/drawingml/2006/main">
              <a:ext uri="{FF2B5EF4-FFF2-40B4-BE49-F238E27FC236}">
                <a16:creationId xmlns:a16="http://schemas.microsoft.com/office/drawing/2014/main" id="{A153B550-11A5-471E-997A-B13B9FA92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19850"/>
            <a:ext cx="3667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Красноярский край</a:t>
            </a:r>
          </a:p>
        </p:txBody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6F5C4E98-E861-4991-B307-7786B56EC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6438900"/>
            <a:ext cx="523875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8" name="title">
            <a:extLst xmlns:a="http://schemas.openxmlformats.org/drawingml/2006/main">
              <a:ext uri="{FF2B5EF4-FFF2-40B4-BE49-F238E27FC236}">
                <a16:creationId xmlns:a16="http://schemas.microsoft.com/office/drawing/2014/main" id="{AF11E33C-368C-431C-BD28-EE8D32837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133475"/>
            <a:ext cx="1102995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600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Технологическое лидерство и СПО</a:t>
            </a:r>
          </a:p>
        </p:txBody>
      </p:sp>
      <p:sp>
        <p:nvSpPr>
          <p:cNvPr id="9" name="text">
            <a:extLst xmlns:a="http://schemas.openxmlformats.org/drawingml/2006/main">
              <a:ext uri="{FF2B5EF4-FFF2-40B4-BE49-F238E27FC236}">
                <a16:creationId xmlns:a16="http://schemas.microsoft.com/office/drawing/2014/main" id="{90445B8F-789E-419F-9BEB-084F17D25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400300"/>
            <a:ext cx="10572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400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Технологический запрос предприятия</a:t>
            </a:r>
          </a:p>
        </p:txBody>
      </p:sp>
      <p:sp>
        <p:nvSpPr>
          <p:cNvPr id="10" name="text">
            <a:extLst xmlns:a="http://schemas.openxmlformats.org/drawingml/2006/main">
              <a:ext uri="{FF2B5EF4-FFF2-40B4-BE49-F238E27FC236}">
                <a16:creationId xmlns:a16="http://schemas.microsoft.com/office/drawing/2014/main" id="{51C475D6-9625-4CEC-AC57-A000C3779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933700"/>
            <a:ext cx="10477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0A233D"/>
                </a:solidFill>
                <a:latin typeface="Arial"/>
                <a:ea typeface="Arial"/>
                <a:cs typeface="Arial"/>
              </a:rPr>
              <a:t>Партнёр описывает новое решение и задачи специалистов, которые будут с ним работать.</a:t>
            </a:r>
          </a:p>
        </p:txBody>
      </p:sp>
      <p:sp>
        <p:nvSpPr>
          <p:cNvPr id="11" name="text">
            <a:extLst xmlns:a="http://schemas.openxmlformats.org/drawingml/2006/main">
              <a:ext uri="{FF2B5EF4-FFF2-40B4-BE49-F238E27FC236}">
                <a16:creationId xmlns:a16="http://schemas.microsoft.com/office/drawing/2014/main" id="{84A0205F-B834-46CF-A5D5-275DFB99E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952875"/>
            <a:ext cx="10572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400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Ответ колледжа</a:t>
            </a:r>
          </a:p>
        </p:txBody>
      </p:sp>
      <p:sp>
        <p:nvSpPr>
          <p:cNvPr id="12" name="text">
            <a:extLst xmlns:a="http://schemas.openxmlformats.org/drawingml/2006/main">
              <a:ext uri="{FF2B5EF4-FFF2-40B4-BE49-F238E27FC236}">
                <a16:creationId xmlns:a16="http://schemas.microsoft.com/office/drawing/2014/main" id="{C827B459-FC30-4D23-8025-640B779F4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4505325"/>
            <a:ext cx="10477500" cy="1019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0A233D"/>
                </a:solidFill>
                <a:latin typeface="Arial"/>
                <a:ea typeface="Arial"/>
                <a:cs typeface="Arial"/>
              </a:rPr>
              <a:t>Команда обновляет содержание подготовки, проверяет формат на своей базе и описывает условия его переноса.</a:t>
            </a:r>
          </a:p>
        </p:txBody>
      </p:sp>
    </p:spTree>
    <p:extLst>
      <p:ext uri="{BB962C8B-B14F-4D97-AF65-F5344CB8AC3E}">
        <p14:creationId xmlns:p14="http://schemas.microsoft.com/office/powerpoint/2010/main" val="36201864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67e8ff32f9345a7"/>
          <a:stretch xmlns:a="http://schemas.openxmlformats.org/drawingml/2006/main"/>
        </p:blipFill>
        <p:spPr>
          <a:xfrm xmlns:a="http://schemas.openxmlformats.org/drawingml/2006/main">
            <a:off x="495300" y="299394"/>
            <a:ext cx="533400" cy="525162"/>
          </a:xfrm>
          <a:prstGeom xmlns:a="http://schemas.openxmlformats.org/drawingml/2006/main" prst="rect">
            <a:avLst/>
          </a:prstGeom>
        </p:spPr>
      </p:pic>
      <p:sp>
        <p:nvSpPr>
          <p:cNvPr id="2" name="brand">
            <a:extLst xmlns:a="http://schemas.openxmlformats.org/drawingml/2006/main">
              <a:ext uri="{FF2B5EF4-FFF2-40B4-BE49-F238E27FC236}">
                <a16:creationId xmlns:a16="http://schemas.microsoft.com/office/drawing/2014/main" id="{EAE96B7A-4BE2-4475-A7FF-4C65E8B92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352425"/>
            <a:ext cx="3476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650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ФЛАГМАНЫ СПО</a:t>
            </a:r>
          </a:p>
        </p:txBody>
      </p:sp>
      <p:sp>
        <p:nvSpPr>
          <p:cNvPr id="3" name="descriptor">
            <a:extLst xmlns:a="http://schemas.openxmlformats.org/drawingml/2006/main">
              <a:ext uri="{FF2B5EF4-FFF2-40B4-BE49-F238E27FC236}">
                <a16:creationId xmlns:a16="http://schemas.microsoft.com/office/drawing/2014/main" id="{A933D346-100E-4C0F-BAF7-3EC7CFD8F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628650"/>
            <a:ext cx="366712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0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0A233D"/>
                </a:solidFill>
                <a:latin typeface="Arial"/>
                <a:ea typeface="Arial"/>
                <a:cs typeface="Arial"/>
              </a:rPr>
              <a:t>ТЕХНОЛОГИЧЕСКОЕ ЛИДЕРСТВО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3A4E24-FB33-44BE-8109-19AAEF869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124575"/>
            <a:ext cx="12192000" cy="7334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a817b21c36f40de"/>
          <a:stretch xmlns:a="http://schemas.openxmlformats.org/drawingml/2006/main"/>
        </p:blipFill>
        <p:spPr>
          <a:xfrm xmlns:a="http://schemas.openxmlformats.org/drawingml/2006/main">
            <a:off x="7018244" y="6305550"/>
            <a:ext cx="3641912" cy="476250"/>
          </a:xfrm>
          <a:prstGeom xmlns:a="http://schemas.openxmlformats.org/drawingml/2006/main" prst="rect">
            <a:avLst/>
          </a:prstGeom>
        </p:spPr>
      </p:pic>
      <p:sp>
        <p:nvSpPr>
          <p:cNvPr id="6" name="text">
            <a:extLst xmlns:a="http://schemas.openxmlformats.org/drawingml/2006/main">
              <a:ext uri="{FF2B5EF4-FFF2-40B4-BE49-F238E27FC236}">
                <a16:creationId xmlns:a16="http://schemas.microsoft.com/office/drawing/2014/main" id="{51AACAE6-511C-4C7F-B51C-CF0E8E1B1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19850"/>
            <a:ext cx="3667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Красноярский край</a:t>
            </a:r>
          </a:p>
        </p:txBody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8152FF95-9614-41A0-8614-70211C978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6438900"/>
            <a:ext cx="523875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9b489f1431c4ab6"/>
          <a:srcRect xmlns:a="http://schemas.openxmlformats.org/drawingml/2006/main" l="0" t="9798" r="0" b="979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0" y="0"/>
            <a:ext cx="6096000" cy="6124575"/>
          </a:xfrm>
          <a:prstGeom xmlns:a="http://schemas.openxmlformats.org/drawingml/2006/main" prst="rect">
            <a:avLst/>
          </a:prstGeom>
        </p:spPr>
      </p:pic>
      <p:sp>
        <p:nvSpPr>
          <p:cNvPr id="9" name="text">
            <a:extLst xmlns:a="http://schemas.openxmlformats.org/drawingml/2006/main">
              <a:ext uri="{FF2B5EF4-FFF2-40B4-BE49-F238E27FC236}">
                <a16:creationId xmlns:a16="http://schemas.microsoft.com/office/drawing/2014/main" id="{39986147-E105-487E-989B-CA38A91AF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190625"/>
            <a:ext cx="5143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ПРОЕКТНАЯ ГРУППА 01</a:t>
            </a:r>
          </a:p>
        </p:txBody>
      </p:sp>
      <p:sp>
        <p:nvSpPr>
          <p:cNvPr id="10" name="title">
            <a:extLst xmlns:a="http://schemas.openxmlformats.org/drawingml/2006/main">
              <a:ext uri="{FF2B5EF4-FFF2-40B4-BE49-F238E27FC236}">
                <a16:creationId xmlns:a16="http://schemas.microsoft.com/office/drawing/2014/main" id="{FA1851A2-8961-4DBD-88AB-80456A232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733550"/>
            <a:ext cx="5143500" cy="1885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000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Бережливый колледж</a:t>
            </a:r>
          </a:p>
        </p:txBody>
      </p:sp>
      <p:sp>
        <p:nvSpPr>
          <p:cNvPr id="11" name="text">
            <a:extLst xmlns:a="http://schemas.openxmlformats.org/drawingml/2006/main">
              <a:ext uri="{FF2B5EF4-FFF2-40B4-BE49-F238E27FC236}">
                <a16:creationId xmlns:a16="http://schemas.microsoft.com/office/drawing/2014/main" id="{A4BAF91E-219A-47F3-86E0-70005E3F0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762375"/>
            <a:ext cx="51435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025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Замеряем потери и меняем процессы колледжа.</a:t>
            </a:r>
          </a:p>
        </p:txBody>
      </p:sp>
      <p:sp>
        <p:nvSpPr>
          <p:cNvPr id="12" name="text">
            <a:extLst xmlns:a="http://schemas.openxmlformats.org/drawingml/2006/main">
              <a:ext uri="{FF2B5EF4-FFF2-40B4-BE49-F238E27FC236}">
                <a16:creationId xmlns:a16="http://schemas.microsoft.com/office/drawing/2014/main" id="{4C5882DD-8362-45F0-B23A-2D546665A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172075"/>
            <a:ext cx="5143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0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0A233D"/>
                </a:solidFill>
                <a:latin typeface="Arial"/>
                <a:ea typeface="Arial"/>
                <a:cs typeface="Arial"/>
              </a:rPr>
              <a:t>Результат: проверенный формат работы и условия переноса в другие колледжи.</a:t>
            </a:r>
          </a:p>
        </p:txBody>
      </p:sp>
    </p:spTree>
    <p:extLst>
      <p:ext uri="{BB962C8B-B14F-4D97-AF65-F5344CB8AC3E}">
        <p14:creationId xmlns:p14="http://schemas.microsoft.com/office/powerpoint/2010/main" val="214052051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817bf7abd94f65"/>
          <a:stretch xmlns:a="http://schemas.openxmlformats.org/drawingml/2006/main"/>
        </p:blipFill>
        <p:spPr>
          <a:xfrm xmlns:a="http://schemas.openxmlformats.org/drawingml/2006/main">
            <a:off x="495300" y="299394"/>
            <a:ext cx="533400" cy="525162"/>
          </a:xfrm>
          <a:prstGeom xmlns:a="http://schemas.openxmlformats.org/drawingml/2006/main" prst="rect">
            <a:avLst/>
          </a:prstGeom>
        </p:spPr>
      </p:pic>
      <p:sp>
        <p:nvSpPr>
          <p:cNvPr id="2" name="brand">
            <a:extLst xmlns:a="http://schemas.openxmlformats.org/drawingml/2006/main">
              <a:ext uri="{FF2B5EF4-FFF2-40B4-BE49-F238E27FC236}">
                <a16:creationId xmlns:a16="http://schemas.microsoft.com/office/drawing/2014/main" id="{AF177328-759A-493F-89B2-4FF955B06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352425"/>
            <a:ext cx="3476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650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ФЛАГМАНЫ СПО</a:t>
            </a:r>
          </a:p>
        </p:txBody>
      </p:sp>
      <p:sp>
        <p:nvSpPr>
          <p:cNvPr id="3" name="descriptor">
            <a:extLst xmlns:a="http://schemas.openxmlformats.org/drawingml/2006/main">
              <a:ext uri="{FF2B5EF4-FFF2-40B4-BE49-F238E27FC236}">
                <a16:creationId xmlns:a16="http://schemas.microsoft.com/office/drawing/2014/main" id="{809F0C69-56F6-4181-A288-791F188F9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628650"/>
            <a:ext cx="366712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0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0A233D"/>
                </a:solidFill>
                <a:latin typeface="Arial"/>
                <a:ea typeface="Arial"/>
                <a:cs typeface="Arial"/>
              </a:rPr>
              <a:t>ТЕХНОЛОГИЧЕСКОЕ ЛИДЕРСТВО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0537FC-37CD-4E14-A89A-29DD8E34C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124575"/>
            <a:ext cx="12192000" cy="7334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83e04316df24dc6"/>
          <a:stretch xmlns:a="http://schemas.openxmlformats.org/drawingml/2006/main"/>
        </p:blipFill>
        <p:spPr>
          <a:xfrm xmlns:a="http://schemas.openxmlformats.org/drawingml/2006/main">
            <a:off x="7018244" y="6305550"/>
            <a:ext cx="3641912" cy="476250"/>
          </a:xfrm>
          <a:prstGeom xmlns:a="http://schemas.openxmlformats.org/drawingml/2006/main" prst="rect">
            <a:avLst/>
          </a:prstGeom>
        </p:spPr>
      </p:pic>
      <p:sp>
        <p:nvSpPr>
          <p:cNvPr id="6" name="text">
            <a:extLst xmlns:a="http://schemas.openxmlformats.org/drawingml/2006/main">
              <a:ext uri="{FF2B5EF4-FFF2-40B4-BE49-F238E27FC236}">
                <a16:creationId xmlns:a16="http://schemas.microsoft.com/office/drawing/2014/main" id="{4A67141C-4810-4F77-A135-7701D7336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19850"/>
            <a:ext cx="3667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Красноярский край</a:t>
            </a:r>
          </a:p>
        </p:txBody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95C5FC0F-623A-4DD0-A63E-9D11EE06F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6438900"/>
            <a:ext cx="523875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b21b6604c9f472d"/>
          <a:srcRect xmlns:a="http://schemas.openxmlformats.org/drawingml/2006/main" l="0" t="9798" r="0" b="979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0" y="0"/>
            <a:ext cx="6096000" cy="6124575"/>
          </a:xfrm>
          <a:prstGeom xmlns:a="http://schemas.openxmlformats.org/drawingml/2006/main" prst="rect">
            <a:avLst/>
          </a:prstGeom>
        </p:spPr>
      </p:pic>
      <p:sp>
        <p:nvSpPr>
          <p:cNvPr id="9" name="text">
            <a:extLst xmlns:a="http://schemas.openxmlformats.org/drawingml/2006/main">
              <a:ext uri="{FF2B5EF4-FFF2-40B4-BE49-F238E27FC236}">
                <a16:creationId xmlns:a16="http://schemas.microsoft.com/office/drawing/2014/main" id="{6681CE79-AD9B-4684-B930-F851E2B01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190625"/>
            <a:ext cx="5143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ПРОЕКТНАЯ ГРУППА 02</a:t>
            </a:r>
          </a:p>
        </p:txBody>
      </p:sp>
      <p:sp>
        <p:nvSpPr>
          <p:cNvPr id="10" name="title">
            <a:extLst xmlns:a="http://schemas.openxmlformats.org/drawingml/2006/main">
              <a:ext uri="{FF2B5EF4-FFF2-40B4-BE49-F238E27FC236}">
                <a16:creationId xmlns:a16="http://schemas.microsoft.com/office/drawing/2014/main" id="{BAB82D63-D6B9-4B04-BB4C-0A6903039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733550"/>
            <a:ext cx="5143500" cy="1885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000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Искусственный интеллект в колледже</a:t>
            </a:r>
          </a:p>
        </p:txBody>
      </p:sp>
      <p:sp>
        <p:nvSpPr>
          <p:cNvPr id="11" name="text">
            <a:extLst xmlns:a="http://schemas.openxmlformats.org/drawingml/2006/main">
              <a:ext uri="{FF2B5EF4-FFF2-40B4-BE49-F238E27FC236}">
                <a16:creationId xmlns:a16="http://schemas.microsoft.com/office/drawing/2014/main" id="{50EE893B-B496-4F99-B953-481618448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762375"/>
            <a:ext cx="51435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025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Определяем, как ИИ помогает человеку и кто отвечает за решение.</a:t>
            </a:r>
          </a:p>
        </p:txBody>
      </p:sp>
      <p:sp>
        <p:nvSpPr>
          <p:cNvPr id="12" name="text">
            <a:extLst xmlns:a="http://schemas.openxmlformats.org/drawingml/2006/main">
              <a:ext uri="{FF2B5EF4-FFF2-40B4-BE49-F238E27FC236}">
                <a16:creationId xmlns:a16="http://schemas.microsoft.com/office/drawing/2014/main" id="{487842E2-A613-442F-88D3-0182664A5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172075"/>
            <a:ext cx="5143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0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0A233D"/>
                </a:solidFill>
                <a:latin typeface="Arial"/>
                <a:ea typeface="Arial"/>
                <a:cs typeface="Arial"/>
              </a:rPr>
              <a:t>Результат: проверенный формат работы и условия переноса в другие колледжи.</a:t>
            </a:r>
          </a:p>
        </p:txBody>
      </p:sp>
    </p:spTree>
    <p:extLst>
      <p:ext uri="{BB962C8B-B14F-4D97-AF65-F5344CB8AC3E}">
        <p14:creationId xmlns:p14="http://schemas.microsoft.com/office/powerpoint/2010/main" val="136290699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385d945a7349a4"/>
          <a:stretch xmlns:a="http://schemas.openxmlformats.org/drawingml/2006/main"/>
        </p:blipFill>
        <p:spPr>
          <a:xfrm xmlns:a="http://schemas.openxmlformats.org/drawingml/2006/main">
            <a:off x="495300" y="299394"/>
            <a:ext cx="533400" cy="525162"/>
          </a:xfrm>
          <a:prstGeom xmlns:a="http://schemas.openxmlformats.org/drawingml/2006/main" prst="rect">
            <a:avLst/>
          </a:prstGeom>
        </p:spPr>
      </p:pic>
      <p:sp>
        <p:nvSpPr>
          <p:cNvPr id="2" name="brand">
            <a:extLst xmlns:a="http://schemas.openxmlformats.org/drawingml/2006/main">
              <a:ext uri="{FF2B5EF4-FFF2-40B4-BE49-F238E27FC236}">
                <a16:creationId xmlns:a16="http://schemas.microsoft.com/office/drawing/2014/main" id="{C9ED6B48-2FA0-4A84-BA0D-EDC4A7470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352425"/>
            <a:ext cx="3476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650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ФЛАГМАНЫ СПО</a:t>
            </a:r>
          </a:p>
        </p:txBody>
      </p:sp>
      <p:sp>
        <p:nvSpPr>
          <p:cNvPr id="3" name="descriptor">
            <a:extLst xmlns:a="http://schemas.openxmlformats.org/drawingml/2006/main">
              <a:ext uri="{FF2B5EF4-FFF2-40B4-BE49-F238E27FC236}">
                <a16:creationId xmlns:a16="http://schemas.microsoft.com/office/drawing/2014/main" id="{68A90593-1041-4EA5-94DC-76DA04369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628650"/>
            <a:ext cx="366712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0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0A233D"/>
                </a:solidFill>
                <a:latin typeface="Arial"/>
                <a:ea typeface="Arial"/>
                <a:cs typeface="Arial"/>
              </a:rPr>
              <a:t>ТЕХНОЛОГИЧЕСКОЕ ЛИДЕРСТВО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8F451E-C393-4552-A6E5-AB1E60E7B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124575"/>
            <a:ext cx="12192000" cy="7334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28b2b0d03ac48c1"/>
          <a:stretch xmlns:a="http://schemas.openxmlformats.org/drawingml/2006/main"/>
        </p:blipFill>
        <p:spPr>
          <a:xfrm xmlns:a="http://schemas.openxmlformats.org/drawingml/2006/main">
            <a:off x="7018244" y="6305550"/>
            <a:ext cx="3641912" cy="476250"/>
          </a:xfrm>
          <a:prstGeom xmlns:a="http://schemas.openxmlformats.org/drawingml/2006/main" prst="rect">
            <a:avLst/>
          </a:prstGeom>
        </p:spPr>
      </p:pic>
      <p:sp>
        <p:nvSpPr>
          <p:cNvPr id="6" name="text">
            <a:extLst xmlns:a="http://schemas.openxmlformats.org/drawingml/2006/main">
              <a:ext uri="{FF2B5EF4-FFF2-40B4-BE49-F238E27FC236}">
                <a16:creationId xmlns:a16="http://schemas.microsoft.com/office/drawing/2014/main" id="{AB20CEBA-7548-48DE-8850-D1BCA533D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19850"/>
            <a:ext cx="3667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Красноярский край</a:t>
            </a:r>
          </a:p>
        </p:txBody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E9491D2A-6EF1-45F6-80F4-25AAEE02F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6438900"/>
            <a:ext cx="523875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86fb73ddc884948"/>
          <a:srcRect xmlns:a="http://schemas.openxmlformats.org/drawingml/2006/main" l="0" t="9798" r="0" b="979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0" y="0"/>
            <a:ext cx="6096000" cy="6124575"/>
          </a:xfrm>
          <a:prstGeom xmlns:a="http://schemas.openxmlformats.org/drawingml/2006/main" prst="rect">
            <a:avLst/>
          </a:prstGeom>
        </p:spPr>
      </p:pic>
      <p:sp>
        <p:nvSpPr>
          <p:cNvPr id="9" name="text">
            <a:extLst xmlns:a="http://schemas.openxmlformats.org/drawingml/2006/main">
              <a:ext uri="{FF2B5EF4-FFF2-40B4-BE49-F238E27FC236}">
                <a16:creationId xmlns:a16="http://schemas.microsoft.com/office/drawing/2014/main" id="{53E525C3-96A7-4384-8EBB-82F1481CC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190625"/>
            <a:ext cx="5143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ПРОЕКТНАЯ ГРУППА 03</a:t>
            </a:r>
          </a:p>
        </p:txBody>
      </p:sp>
      <p:sp>
        <p:nvSpPr>
          <p:cNvPr id="10" name="title">
            <a:extLst xmlns:a="http://schemas.openxmlformats.org/drawingml/2006/main">
              <a:ext uri="{FF2B5EF4-FFF2-40B4-BE49-F238E27FC236}">
                <a16:creationId xmlns:a16="http://schemas.microsoft.com/office/drawing/2014/main" id="{83CD472D-9AD2-4B33-B768-9FBCEA271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733550"/>
            <a:ext cx="5143500" cy="1885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000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Межколледжный кампус</a:t>
            </a:r>
          </a:p>
        </p:txBody>
      </p:sp>
      <p:sp>
        <p:nvSpPr>
          <p:cNvPr id="11" name="text">
            <a:extLst xmlns:a="http://schemas.openxmlformats.org/drawingml/2006/main">
              <a:ext uri="{FF2B5EF4-FFF2-40B4-BE49-F238E27FC236}">
                <a16:creationId xmlns:a16="http://schemas.microsoft.com/office/drawing/2014/main" id="{42915D0B-0707-4EDA-BBC7-5F25308C3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762375"/>
            <a:ext cx="51435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025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Несколько колледжей совместно используют инфраструктуру.</a:t>
            </a:r>
          </a:p>
        </p:txBody>
      </p:sp>
      <p:sp>
        <p:nvSpPr>
          <p:cNvPr id="12" name="text">
            <a:extLst xmlns:a="http://schemas.openxmlformats.org/drawingml/2006/main">
              <a:ext uri="{FF2B5EF4-FFF2-40B4-BE49-F238E27FC236}">
                <a16:creationId xmlns:a16="http://schemas.microsoft.com/office/drawing/2014/main" id="{6B63F989-DD65-4AA5-B6E3-643F12DF7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172075"/>
            <a:ext cx="5143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0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0A233D"/>
                </a:solidFill>
                <a:latin typeface="Arial"/>
                <a:ea typeface="Arial"/>
                <a:cs typeface="Arial"/>
              </a:rPr>
              <a:t>Результат: проверенный формат работы и условия переноса в другие колледжи.</a:t>
            </a:r>
          </a:p>
        </p:txBody>
      </p:sp>
    </p:spTree>
    <p:extLst>
      <p:ext uri="{BB962C8B-B14F-4D97-AF65-F5344CB8AC3E}">
        <p14:creationId xmlns:p14="http://schemas.microsoft.com/office/powerpoint/2010/main" val="18705978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103906af0c14769"/>
          <a:stretch xmlns:a="http://schemas.openxmlformats.org/drawingml/2006/main"/>
        </p:blipFill>
        <p:spPr>
          <a:xfrm xmlns:a="http://schemas.openxmlformats.org/drawingml/2006/main">
            <a:off x="495300" y="299394"/>
            <a:ext cx="533400" cy="525162"/>
          </a:xfrm>
          <a:prstGeom xmlns:a="http://schemas.openxmlformats.org/drawingml/2006/main" prst="rect">
            <a:avLst/>
          </a:prstGeom>
        </p:spPr>
      </p:pic>
      <p:sp>
        <p:nvSpPr>
          <p:cNvPr id="2" name="brand">
            <a:extLst xmlns:a="http://schemas.openxmlformats.org/drawingml/2006/main">
              <a:ext uri="{FF2B5EF4-FFF2-40B4-BE49-F238E27FC236}">
                <a16:creationId xmlns:a16="http://schemas.microsoft.com/office/drawing/2014/main" id="{81DD2741-F73C-41E4-B960-B067984F3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352425"/>
            <a:ext cx="3476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650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ФЛАГМАНЫ СПО</a:t>
            </a:r>
          </a:p>
        </p:txBody>
      </p:sp>
      <p:sp>
        <p:nvSpPr>
          <p:cNvPr id="3" name="descriptor">
            <a:extLst xmlns:a="http://schemas.openxmlformats.org/drawingml/2006/main">
              <a:ext uri="{FF2B5EF4-FFF2-40B4-BE49-F238E27FC236}">
                <a16:creationId xmlns:a16="http://schemas.microsoft.com/office/drawing/2014/main" id="{12D20AFC-F797-48D2-B087-155AD8EA6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628650"/>
            <a:ext cx="366712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0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0A233D"/>
                </a:solidFill>
                <a:latin typeface="Arial"/>
                <a:ea typeface="Arial"/>
                <a:cs typeface="Arial"/>
              </a:rPr>
              <a:t>ТЕХНОЛОГИЧЕСКОЕ ЛИДЕРСТВО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29B824-FDAA-4208-B9FB-A80108A33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124575"/>
            <a:ext cx="12192000" cy="7334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361d23c35784367"/>
          <a:stretch xmlns:a="http://schemas.openxmlformats.org/drawingml/2006/main"/>
        </p:blipFill>
        <p:spPr>
          <a:xfrm xmlns:a="http://schemas.openxmlformats.org/drawingml/2006/main">
            <a:off x="7018244" y="6305550"/>
            <a:ext cx="3641912" cy="476250"/>
          </a:xfrm>
          <a:prstGeom xmlns:a="http://schemas.openxmlformats.org/drawingml/2006/main" prst="rect">
            <a:avLst/>
          </a:prstGeom>
        </p:spPr>
      </p:pic>
      <p:sp>
        <p:nvSpPr>
          <p:cNvPr id="6" name="text">
            <a:extLst xmlns:a="http://schemas.openxmlformats.org/drawingml/2006/main">
              <a:ext uri="{FF2B5EF4-FFF2-40B4-BE49-F238E27FC236}">
                <a16:creationId xmlns:a16="http://schemas.microsoft.com/office/drawing/2014/main" id="{7A641B78-0E6D-4F1C-B938-9A5CCDC2C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19850"/>
            <a:ext cx="3667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Красноярский край</a:t>
            </a:r>
          </a:p>
        </p:txBody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F3B4DF98-A8F2-4343-8297-1E1793795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6438900"/>
            <a:ext cx="523875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165459fb2fb4ca1"/>
          <a:srcRect xmlns:a="http://schemas.openxmlformats.org/drawingml/2006/main" l="0" t="9798" r="0" b="979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0" y="0"/>
            <a:ext cx="6096000" cy="6124575"/>
          </a:xfrm>
          <a:prstGeom xmlns:a="http://schemas.openxmlformats.org/drawingml/2006/main" prst="rect">
            <a:avLst/>
          </a:prstGeom>
        </p:spPr>
      </p:pic>
      <p:sp>
        <p:nvSpPr>
          <p:cNvPr id="9" name="text">
            <a:extLst xmlns:a="http://schemas.openxmlformats.org/drawingml/2006/main">
              <a:ext uri="{FF2B5EF4-FFF2-40B4-BE49-F238E27FC236}">
                <a16:creationId xmlns:a16="http://schemas.microsoft.com/office/drawing/2014/main" id="{573C4845-0347-4F8D-ADBF-CDD7B8AB2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190625"/>
            <a:ext cx="5143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ПРОЕКТНАЯ ГРУППА 04</a:t>
            </a:r>
          </a:p>
        </p:txBody>
      </p:sp>
      <p:sp>
        <p:nvSpPr>
          <p:cNvPr id="10" name="title">
            <a:extLst xmlns:a="http://schemas.openxmlformats.org/drawingml/2006/main">
              <a:ext uri="{FF2B5EF4-FFF2-40B4-BE49-F238E27FC236}">
                <a16:creationId xmlns:a16="http://schemas.microsoft.com/office/drawing/2014/main" id="{AA0E40BB-0B62-415A-A7F3-7E9CF44A8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733550"/>
            <a:ext cx="5143500" cy="1885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000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Конструкторское бюро в колледже</a:t>
            </a:r>
          </a:p>
        </p:txBody>
      </p:sp>
      <p:sp>
        <p:nvSpPr>
          <p:cNvPr id="11" name="text">
            <a:extLst xmlns:a="http://schemas.openxmlformats.org/drawingml/2006/main">
              <a:ext uri="{FF2B5EF4-FFF2-40B4-BE49-F238E27FC236}">
                <a16:creationId xmlns:a16="http://schemas.microsoft.com/office/drawing/2014/main" id="{7BE94169-D74E-4249-8532-55A41FBA1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762375"/>
            <a:ext cx="51435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025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Команда колледжа выполняет конструкторский заказ предприятия.</a:t>
            </a:r>
          </a:p>
        </p:txBody>
      </p:sp>
      <p:sp>
        <p:nvSpPr>
          <p:cNvPr id="12" name="text">
            <a:extLst xmlns:a="http://schemas.openxmlformats.org/drawingml/2006/main">
              <a:ext uri="{FF2B5EF4-FFF2-40B4-BE49-F238E27FC236}">
                <a16:creationId xmlns:a16="http://schemas.microsoft.com/office/drawing/2014/main" id="{7E13C9B0-9C2E-4227-8B40-88DC0A996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172075"/>
            <a:ext cx="5143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0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0A233D"/>
                </a:solidFill>
                <a:latin typeface="Arial"/>
                <a:ea typeface="Arial"/>
                <a:cs typeface="Arial"/>
              </a:rPr>
              <a:t>Результат: проверенный формат работы и условия переноса в другие колледжи.</a:t>
            </a:r>
          </a:p>
        </p:txBody>
      </p:sp>
    </p:spTree>
    <p:extLst>
      <p:ext uri="{BB962C8B-B14F-4D97-AF65-F5344CB8AC3E}">
        <p14:creationId xmlns:p14="http://schemas.microsoft.com/office/powerpoint/2010/main" val="144440168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2c77070288b42a4"/>
          <a:stretch xmlns:a="http://schemas.openxmlformats.org/drawingml/2006/main"/>
        </p:blipFill>
        <p:spPr>
          <a:xfrm xmlns:a="http://schemas.openxmlformats.org/drawingml/2006/main">
            <a:off x="495300" y="299394"/>
            <a:ext cx="533400" cy="525162"/>
          </a:xfrm>
          <a:prstGeom xmlns:a="http://schemas.openxmlformats.org/drawingml/2006/main" prst="rect">
            <a:avLst/>
          </a:prstGeom>
        </p:spPr>
      </p:pic>
      <p:sp>
        <p:nvSpPr>
          <p:cNvPr id="2" name="brand">
            <a:extLst xmlns:a="http://schemas.openxmlformats.org/drawingml/2006/main">
              <a:ext uri="{FF2B5EF4-FFF2-40B4-BE49-F238E27FC236}">
                <a16:creationId xmlns:a16="http://schemas.microsoft.com/office/drawing/2014/main" id="{7700A42A-8A79-4856-A903-807BF86A6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352425"/>
            <a:ext cx="3476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650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ФЛАГМАНЫ СПО</a:t>
            </a:r>
          </a:p>
        </p:txBody>
      </p:sp>
      <p:sp>
        <p:nvSpPr>
          <p:cNvPr id="3" name="descriptor">
            <a:extLst xmlns:a="http://schemas.openxmlformats.org/drawingml/2006/main">
              <a:ext uri="{FF2B5EF4-FFF2-40B4-BE49-F238E27FC236}">
                <a16:creationId xmlns:a16="http://schemas.microsoft.com/office/drawing/2014/main" id="{70CA305A-CEA2-4F9E-8A10-9E7265C8F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628650"/>
            <a:ext cx="366712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0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0A233D"/>
                </a:solidFill>
                <a:latin typeface="Arial"/>
                <a:ea typeface="Arial"/>
                <a:cs typeface="Arial"/>
              </a:rPr>
              <a:t>ТЕХНОЛОГИЧЕСКОЕ ЛИДЕРСТВО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8C199F7-D92F-4C83-B037-972B019BF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124575"/>
            <a:ext cx="12192000" cy="7334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f2edd1c13c4525"/>
          <a:stretch xmlns:a="http://schemas.openxmlformats.org/drawingml/2006/main"/>
        </p:blipFill>
        <p:spPr>
          <a:xfrm xmlns:a="http://schemas.openxmlformats.org/drawingml/2006/main">
            <a:off x="7018244" y="6305550"/>
            <a:ext cx="3641912" cy="476250"/>
          </a:xfrm>
          <a:prstGeom xmlns:a="http://schemas.openxmlformats.org/drawingml/2006/main" prst="rect">
            <a:avLst/>
          </a:prstGeom>
        </p:spPr>
      </p:pic>
      <p:sp>
        <p:nvSpPr>
          <p:cNvPr id="6" name="text">
            <a:extLst xmlns:a="http://schemas.openxmlformats.org/drawingml/2006/main">
              <a:ext uri="{FF2B5EF4-FFF2-40B4-BE49-F238E27FC236}">
                <a16:creationId xmlns:a16="http://schemas.microsoft.com/office/drawing/2014/main" id="{6CDFEFA4-0396-4AE9-A5AE-B12602C0B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19850"/>
            <a:ext cx="3667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Красноярский край</a:t>
            </a:r>
          </a:p>
        </p:txBody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18284EA9-AE89-4A9E-BA71-92C58C68A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6438900"/>
            <a:ext cx="523875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026d301ecd24892"/>
          <a:srcRect xmlns:a="http://schemas.openxmlformats.org/drawingml/2006/main" l="0" t="9798" r="0" b="979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0" y="0"/>
            <a:ext cx="6096000" cy="6124575"/>
          </a:xfrm>
          <a:prstGeom xmlns:a="http://schemas.openxmlformats.org/drawingml/2006/main" prst="rect">
            <a:avLst/>
          </a:prstGeom>
        </p:spPr>
      </p:pic>
      <p:sp>
        <p:nvSpPr>
          <p:cNvPr id="9" name="text">
            <a:extLst xmlns:a="http://schemas.openxmlformats.org/drawingml/2006/main">
              <a:ext uri="{FF2B5EF4-FFF2-40B4-BE49-F238E27FC236}">
                <a16:creationId xmlns:a16="http://schemas.microsoft.com/office/drawing/2014/main" id="{532E34DC-E8E1-4F11-8B69-9244462F9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190625"/>
            <a:ext cx="5143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ПРОЕКТНАЯ ГРУППА 05</a:t>
            </a:r>
          </a:p>
        </p:txBody>
      </p:sp>
      <p:sp>
        <p:nvSpPr>
          <p:cNvPr id="10" name="title">
            <a:extLst xmlns:a="http://schemas.openxmlformats.org/drawingml/2006/main">
              <a:ext uri="{FF2B5EF4-FFF2-40B4-BE49-F238E27FC236}">
                <a16:creationId xmlns:a16="http://schemas.microsoft.com/office/drawing/2014/main" id="{9EC85289-566A-481F-A519-086270719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733550"/>
            <a:ext cx="5143500" cy="1885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000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Опережающая подготовка</a:t>
            </a:r>
          </a:p>
        </p:txBody>
      </p:sp>
      <p:sp>
        <p:nvSpPr>
          <p:cNvPr id="11" name="text">
            <a:extLst xmlns:a="http://schemas.openxmlformats.org/drawingml/2006/main">
              <a:ext uri="{FF2B5EF4-FFF2-40B4-BE49-F238E27FC236}">
                <a16:creationId xmlns:a16="http://schemas.microsoft.com/office/drawing/2014/main" id="{6AD56320-E763-47DC-BE60-BE7157611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762375"/>
            <a:ext cx="51435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025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Обновляем подготовку под новые технологии отрасли.</a:t>
            </a:r>
          </a:p>
        </p:txBody>
      </p:sp>
      <p:sp>
        <p:nvSpPr>
          <p:cNvPr id="12" name="text">
            <a:extLst xmlns:a="http://schemas.openxmlformats.org/drawingml/2006/main">
              <a:ext uri="{FF2B5EF4-FFF2-40B4-BE49-F238E27FC236}">
                <a16:creationId xmlns:a16="http://schemas.microsoft.com/office/drawing/2014/main" id="{2577E138-B633-4AD1-B0E4-21B674EB2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172075"/>
            <a:ext cx="5143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0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0A233D"/>
                </a:solidFill>
                <a:latin typeface="Arial"/>
                <a:ea typeface="Arial"/>
                <a:cs typeface="Arial"/>
              </a:rPr>
              <a:t>Результат: проверенный формат работы и условия переноса в другие колледжи.</a:t>
            </a:r>
          </a:p>
        </p:txBody>
      </p:sp>
    </p:spTree>
    <p:extLst>
      <p:ext uri="{BB962C8B-B14F-4D97-AF65-F5344CB8AC3E}">
        <p14:creationId xmlns:p14="http://schemas.microsoft.com/office/powerpoint/2010/main" val="138927081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357b7d30ed746a7"/>
          <a:stretch xmlns:a="http://schemas.openxmlformats.org/drawingml/2006/main"/>
        </p:blipFill>
        <p:spPr>
          <a:xfrm xmlns:a="http://schemas.openxmlformats.org/drawingml/2006/main">
            <a:off x="495300" y="299394"/>
            <a:ext cx="533400" cy="525162"/>
          </a:xfrm>
          <a:prstGeom xmlns:a="http://schemas.openxmlformats.org/drawingml/2006/main" prst="rect">
            <a:avLst/>
          </a:prstGeom>
        </p:spPr>
      </p:pic>
      <p:sp>
        <p:nvSpPr>
          <p:cNvPr id="2" name="brand">
            <a:extLst xmlns:a="http://schemas.openxmlformats.org/drawingml/2006/main">
              <a:ext uri="{FF2B5EF4-FFF2-40B4-BE49-F238E27FC236}">
                <a16:creationId xmlns:a16="http://schemas.microsoft.com/office/drawing/2014/main" id="{0BC754EF-48BA-4A53-9911-DDDAE60B1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352425"/>
            <a:ext cx="3476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650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ФЛАГМАНЫ СПО</a:t>
            </a:r>
          </a:p>
        </p:txBody>
      </p:sp>
      <p:sp>
        <p:nvSpPr>
          <p:cNvPr id="3" name="descriptor">
            <a:extLst xmlns:a="http://schemas.openxmlformats.org/drawingml/2006/main">
              <a:ext uri="{FF2B5EF4-FFF2-40B4-BE49-F238E27FC236}">
                <a16:creationId xmlns:a16="http://schemas.microsoft.com/office/drawing/2014/main" id="{7B872304-F0FA-4B4D-9F15-588866BDB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628650"/>
            <a:ext cx="366712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0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0A233D"/>
                </a:solidFill>
                <a:latin typeface="Arial"/>
                <a:ea typeface="Arial"/>
                <a:cs typeface="Arial"/>
              </a:rPr>
              <a:t>ТЕХНОЛОГИЧЕСКОЕ ЛИДЕРСТВО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DCF8551-531D-4CD4-B440-D95C36724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124575"/>
            <a:ext cx="12192000" cy="7334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40e008a277e4e69"/>
          <a:stretch xmlns:a="http://schemas.openxmlformats.org/drawingml/2006/main"/>
        </p:blipFill>
        <p:spPr>
          <a:xfrm xmlns:a="http://schemas.openxmlformats.org/drawingml/2006/main">
            <a:off x="7018244" y="6305550"/>
            <a:ext cx="3641912" cy="476250"/>
          </a:xfrm>
          <a:prstGeom xmlns:a="http://schemas.openxmlformats.org/drawingml/2006/main" prst="rect">
            <a:avLst/>
          </a:prstGeom>
        </p:spPr>
      </p:pic>
      <p:sp>
        <p:nvSpPr>
          <p:cNvPr id="6" name="text">
            <a:extLst xmlns:a="http://schemas.openxmlformats.org/drawingml/2006/main">
              <a:ext uri="{FF2B5EF4-FFF2-40B4-BE49-F238E27FC236}">
                <a16:creationId xmlns:a16="http://schemas.microsoft.com/office/drawing/2014/main" id="{30805A29-8E9E-4F18-A28B-BC241EBA9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19850"/>
            <a:ext cx="3667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Красноярский край</a:t>
            </a:r>
          </a:p>
        </p:txBody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23588B27-0008-4F50-B923-718CEE365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6438900"/>
            <a:ext cx="523875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ba3ea06941a4199"/>
          <a:srcRect xmlns:a="http://schemas.openxmlformats.org/drawingml/2006/main" l="0" t="9798" r="0" b="979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0" y="0"/>
            <a:ext cx="6096000" cy="6124575"/>
          </a:xfrm>
          <a:prstGeom xmlns:a="http://schemas.openxmlformats.org/drawingml/2006/main" prst="rect">
            <a:avLst/>
          </a:prstGeom>
        </p:spPr>
      </p:pic>
      <p:sp>
        <p:nvSpPr>
          <p:cNvPr id="9" name="text">
            <a:extLst xmlns:a="http://schemas.openxmlformats.org/drawingml/2006/main">
              <a:ext uri="{FF2B5EF4-FFF2-40B4-BE49-F238E27FC236}">
                <a16:creationId xmlns:a16="http://schemas.microsoft.com/office/drawing/2014/main" id="{2D196E29-6ACA-4090-AD78-014DFA854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190625"/>
            <a:ext cx="5143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ПРОЕКТНАЯ ГРУППА 06</a:t>
            </a:r>
          </a:p>
        </p:txBody>
      </p:sp>
      <p:sp>
        <p:nvSpPr>
          <p:cNvPr id="10" name="title">
            <a:extLst xmlns:a="http://schemas.openxmlformats.org/drawingml/2006/main">
              <a:ext uri="{FF2B5EF4-FFF2-40B4-BE49-F238E27FC236}">
                <a16:creationId xmlns:a16="http://schemas.microsoft.com/office/drawing/2014/main" id="{6D4F5682-7E04-4F39-9390-EAA1752C2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733550"/>
            <a:ext cx="5143500" cy="1885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000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Колледж как опора карьеры</a:t>
            </a:r>
          </a:p>
        </p:txBody>
      </p:sp>
      <p:sp>
        <p:nvSpPr>
          <p:cNvPr id="11" name="text">
            <a:extLst xmlns:a="http://schemas.openxmlformats.org/drawingml/2006/main">
              <a:ext uri="{FF2B5EF4-FFF2-40B4-BE49-F238E27FC236}">
                <a16:creationId xmlns:a16="http://schemas.microsoft.com/office/drawing/2014/main" id="{A6F1404C-0233-48C3-8D63-5AB9F8198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762375"/>
            <a:ext cx="51435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025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Выпускники и работающие взрослые возвращаются за новыми компетенциями.</a:t>
            </a:r>
          </a:p>
        </p:txBody>
      </p:sp>
      <p:sp>
        <p:nvSpPr>
          <p:cNvPr id="12" name="text">
            <a:extLst xmlns:a="http://schemas.openxmlformats.org/drawingml/2006/main">
              <a:ext uri="{FF2B5EF4-FFF2-40B4-BE49-F238E27FC236}">
                <a16:creationId xmlns:a16="http://schemas.microsoft.com/office/drawing/2014/main" id="{B35C934B-3066-4629-992A-0362E2F03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172075"/>
            <a:ext cx="5143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0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0A233D"/>
                </a:solidFill>
                <a:latin typeface="Arial"/>
                <a:ea typeface="Arial"/>
                <a:cs typeface="Arial"/>
              </a:rPr>
              <a:t>Результат: проверенный формат работы и условия переноса в другие колледжи.</a:t>
            </a:r>
          </a:p>
        </p:txBody>
      </p:sp>
    </p:spTree>
    <p:extLst>
      <p:ext uri="{BB962C8B-B14F-4D97-AF65-F5344CB8AC3E}">
        <p14:creationId xmlns:p14="http://schemas.microsoft.com/office/powerpoint/2010/main" val="110606375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f8546777e994b40"/>
          <a:stretch xmlns:a="http://schemas.openxmlformats.org/drawingml/2006/main"/>
        </p:blipFill>
        <p:spPr>
          <a:xfrm xmlns:a="http://schemas.openxmlformats.org/drawingml/2006/main">
            <a:off x="495300" y="299394"/>
            <a:ext cx="533400" cy="525162"/>
          </a:xfrm>
          <a:prstGeom xmlns:a="http://schemas.openxmlformats.org/drawingml/2006/main" prst="rect">
            <a:avLst/>
          </a:prstGeom>
        </p:spPr>
      </p:pic>
      <p:sp>
        <p:nvSpPr>
          <p:cNvPr id="2" name="brand">
            <a:extLst xmlns:a="http://schemas.openxmlformats.org/drawingml/2006/main">
              <a:ext uri="{FF2B5EF4-FFF2-40B4-BE49-F238E27FC236}">
                <a16:creationId xmlns:a16="http://schemas.microsoft.com/office/drawing/2014/main" id="{00203546-0A2E-4E42-B06A-46BEFAE89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352425"/>
            <a:ext cx="3476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650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ФЛАГМАНЫ СПО</a:t>
            </a:r>
          </a:p>
        </p:txBody>
      </p:sp>
      <p:sp>
        <p:nvSpPr>
          <p:cNvPr id="3" name="descriptor">
            <a:extLst xmlns:a="http://schemas.openxmlformats.org/drawingml/2006/main">
              <a:ext uri="{FF2B5EF4-FFF2-40B4-BE49-F238E27FC236}">
                <a16:creationId xmlns:a16="http://schemas.microsoft.com/office/drawing/2014/main" id="{D50489B3-8C6B-4417-AA9A-1F12F3C2D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628650"/>
            <a:ext cx="366712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0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0A233D"/>
                </a:solidFill>
                <a:latin typeface="Arial"/>
                <a:ea typeface="Arial"/>
                <a:cs typeface="Arial"/>
              </a:rPr>
              <a:t>ТЕХНОЛОГИЧЕСКОЕ ЛИДЕРСТВО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317ED3-98B4-45E8-85E2-D7CB8BC75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124575"/>
            <a:ext cx="12192000" cy="7334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6e5bb33d9342c1"/>
          <a:stretch xmlns:a="http://schemas.openxmlformats.org/drawingml/2006/main"/>
        </p:blipFill>
        <p:spPr>
          <a:xfrm xmlns:a="http://schemas.openxmlformats.org/drawingml/2006/main">
            <a:off x="7018244" y="6305550"/>
            <a:ext cx="3641912" cy="476250"/>
          </a:xfrm>
          <a:prstGeom xmlns:a="http://schemas.openxmlformats.org/drawingml/2006/main" prst="rect">
            <a:avLst/>
          </a:prstGeom>
        </p:spPr>
      </p:pic>
      <p:sp>
        <p:nvSpPr>
          <p:cNvPr id="6" name="text">
            <a:extLst xmlns:a="http://schemas.openxmlformats.org/drawingml/2006/main">
              <a:ext uri="{FF2B5EF4-FFF2-40B4-BE49-F238E27FC236}">
                <a16:creationId xmlns:a16="http://schemas.microsoft.com/office/drawing/2014/main" id="{4AEEEFD4-9EF8-4616-980A-7CFFFBF46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19850"/>
            <a:ext cx="3667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Красноярский край</a:t>
            </a:r>
          </a:p>
        </p:txBody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FE6E0A7F-CE20-424E-9CAC-F31744DF6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6438900"/>
            <a:ext cx="523875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2255ea5e0a14f93"/>
          <a:srcRect xmlns:a="http://schemas.openxmlformats.org/drawingml/2006/main" l="0" t="9798" r="0" b="979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0" y="0"/>
            <a:ext cx="6096000" cy="6124575"/>
          </a:xfrm>
          <a:prstGeom xmlns:a="http://schemas.openxmlformats.org/drawingml/2006/main" prst="rect">
            <a:avLst/>
          </a:prstGeom>
        </p:spPr>
      </p:pic>
      <p:sp>
        <p:nvSpPr>
          <p:cNvPr id="9" name="text">
            <a:extLst xmlns:a="http://schemas.openxmlformats.org/drawingml/2006/main">
              <a:ext uri="{FF2B5EF4-FFF2-40B4-BE49-F238E27FC236}">
                <a16:creationId xmlns:a16="http://schemas.microsoft.com/office/drawing/2014/main" id="{482C39BE-5CC1-457B-A994-40B63DDF4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190625"/>
            <a:ext cx="5143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ПРОЕКТНАЯ ГРУППА 07</a:t>
            </a:r>
          </a:p>
        </p:txBody>
      </p:sp>
      <p:sp>
        <p:nvSpPr>
          <p:cNvPr id="10" name="title">
            <a:extLst xmlns:a="http://schemas.openxmlformats.org/drawingml/2006/main">
              <a:ext uri="{FF2B5EF4-FFF2-40B4-BE49-F238E27FC236}">
                <a16:creationId xmlns:a16="http://schemas.microsoft.com/office/drawing/2014/main" id="{2B6C791D-6F3F-443F-B31C-7B7CCD3FC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733550"/>
            <a:ext cx="5143500" cy="1885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000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Колледж в опорном городе</a:t>
            </a:r>
          </a:p>
        </p:txBody>
      </p:sp>
      <p:sp>
        <p:nvSpPr>
          <p:cNvPr id="11" name="text">
            <a:extLst xmlns:a="http://schemas.openxmlformats.org/drawingml/2006/main">
              <a:ext uri="{FF2B5EF4-FFF2-40B4-BE49-F238E27FC236}">
                <a16:creationId xmlns:a16="http://schemas.microsoft.com/office/drawing/2014/main" id="{72C1ECC5-9B91-444F-B0AF-AB5AEE67A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762375"/>
            <a:ext cx="51435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025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Определяем роль колледжа в экономике опорного города.</a:t>
            </a:r>
          </a:p>
        </p:txBody>
      </p:sp>
      <p:sp>
        <p:nvSpPr>
          <p:cNvPr id="12" name="text">
            <a:extLst xmlns:a="http://schemas.openxmlformats.org/drawingml/2006/main">
              <a:ext uri="{FF2B5EF4-FFF2-40B4-BE49-F238E27FC236}">
                <a16:creationId xmlns:a16="http://schemas.microsoft.com/office/drawing/2014/main" id="{D2852AD6-BFB7-41FD-A881-A42131A05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172075"/>
            <a:ext cx="5143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0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0A233D"/>
                </a:solidFill>
                <a:latin typeface="Arial"/>
                <a:ea typeface="Arial"/>
                <a:cs typeface="Arial"/>
              </a:rPr>
              <a:t>Результат: проверенный формат работы и условия переноса в другие колледжи.</a:t>
            </a:r>
          </a:p>
        </p:txBody>
      </p:sp>
    </p:spTree>
    <p:extLst>
      <p:ext uri="{BB962C8B-B14F-4D97-AF65-F5344CB8AC3E}">
        <p14:creationId xmlns:p14="http://schemas.microsoft.com/office/powerpoint/2010/main" val="483000095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cf9f9eca6684b6a"/>
          <a:stretch xmlns:a="http://schemas.openxmlformats.org/drawingml/2006/main"/>
        </p:blipFill>
        <p:spPr>
          <a:xfrm xmlns:a="http://schemas.openxmlformats.org/drawingml/2006/main">
            <a:off x="495300" y="299394"/>
            <a:ext cx="533400" cy="525162"/>
          </a:xfrm>
          <a:prstGeom xmlns:a="http://schemas.openxmlformats.org/drawingml/2006/main" prst="rect">
            <a:avLst/>
          </a:prstGeom>
        </p:spPr>
      </p:pic>
      <p:sp>
        <p:nvSpPr>
          <p:cNvPr id="2" name="brand">
            <a:extLst xmlns:a="http://schemas.openxmlformats.org/drawingml/2006/main">
              <a:ext uri="{FF2B5EF4-FFF2-40B4-BE49-F238E27FC236}">
                <a16:creationId xmlns:a16="http://schemas.microsoft.com/office/drawing/2014/main" id="{7CCCE683-48A3-42FF-8669-74966BA23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352425"/>
            <a:ext cx="3476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650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ФЛАГМАНЫ СПО</a:t>
            </a:r>
          </a:p>
        </p:txBody>
      </p:sp>
      <p:sp>
        <p:nvSpPr>
          <p:cNvPr id="3" name="descriptor">
            <a:extLst xmlns:a="http://schemas.openxmlformats.org/drawingml/2006/main">
              <a:ext uri="{FF2B5EF4-FFF2-40B4-BE49-F238E27FC236}">
                <a16:creationId xmlns:a16="http://schemas.microsoft.com/office/drawing/2014/main" id="{0BF8FE28-51C4-45D1-889A-216A01192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628650"/>
            <a:ext cx="366712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0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0A233D"/>
                </a:solidFill>
                <a:latin typeface="Arial"/>
                <a:ea typeface="Arial"/>
                <a:cs typeface="Arial"/>
              </a:rPr>
              <a:t>ТЕХНОЛОГИЧЕСКОЕ ЛИДЕРСТВО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79E6F1-42D4-4042-984B-CD67CB3EC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124575"/>
            <a:ext cx="12192000" cy="7334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bf1a07b8e04e9e"/>
          <a:stretch xmlns:a="http://schemas.openxmlformats.org/drawingml/2006/main"/>
        </p:blipFill>
        <p:spPr>
          <a:xfrm xmlns:a="http://schemas.openxmlformats.org/drawingml/2006/main">
            <a:off x="7018244" y="6305550"/>
            <a:ext cx="3641912" cy="476250"/>
          </a:xfrm>
          <a:prstGeom xmlns:a="http://schemas.openxmlformats.org/drawingml/2006/main" prst="rect">
            <a:avLst/>
          </a:prstGeom>
        </p:spPr>
      </p:pic>
      <p:sp>
        <p:nvSpPr>
          <p:cNvPr id="6" name="text">
            <a:extLst xmlns:a="http://schemas.openxmlformats.org/drawingml/2006/main">
              <a:ext uri="{FF2B5EF4-FFF2-40B4-BE49-F238E27FC236}">
                <a16:creationId xmlns:a16="http://schemas.microsoft.com/office/drawing/2014/main" id="{3DE4D720-005E-4279-81C4-6114E8111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19850"/>
            <a:ext cx="3667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Красноярский край</a:t>
            </a:r>
          </a:p>
        </p:txBody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449D0A4C-3918-4D60-A51E-49E7177CC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6438900"/>
            <a:ext cx="523875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12</a:t>
            </a:r>
          </a:p>
        </p:txBody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54ce123b03747b1"/>
          <a:srcRect xmlns:a="http://schemas.openxmlformats.org/drawingml/2006/main" l="0" t="9798" r="0" b="979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0" y="0"/>
            <a:ext cx="6096000" cy="6124575"/>
          </a:xfrm>
          <a:prstGeom xmlns:a="http://schemas.openxmlformats.org/drawingml/2006/main" prst="rect">
            <a:avLst/>
          </a:prstGeom>
        </p:spPr>
      </p:pic>
      <p:sp>
        <p:nvSpPr>
          <p:cNvPr id="9" name="text">
            <a:extLst xmlns:a="http://schemas.openxmlformats.org/drawingml/2006/main">
              <a:ext uri="{FF2B5EF4-FFF2-40B4-BE49-F238E27FC236}">
                <a16:creationId xmlns:a16="http://schemas.microsoft.com/office/drawing/2014/main" id="{17D151DF-B347-4DB1-9CA9-269CB4581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190625"/>
            <a:ext cx="5143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ПРОЕКТНАЯ ГРУППА 08</a:t>
            </a:r>
          </a:p>
        </p:txBody>
      </p:sp>
      <p:sp>
        <p:nvSpPr>
          <p:cNvPr id="10" name="title">
            <a:extLst xmlns:a="http://schemas.openxmlformats.org/drawingml/2006/main">
              <a:ext uri="{FF2B5EF4-FFF2-40B4-BE49-F238E27FC236}">
                <a16:creationId xmlns:a16="http://schemas.microsoft.com/office/drawing/2014/main" id="{C98C4312-FCBF-488D-9E6B-15A52276E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733550"/>
            <a:ext cx="5143500" cy="1885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000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Колледж с готовой инфраструктурой</a:t>
            </a:r>
          </a:p>
        </p:txBody>
      </p:sp>
      <p:sp>
        <p:nvSpPr>
          <p:cNvPr id="11" name="text">
            <a:extLst xmlns:a="http://schemas.openxmlformats.org/drawingml/2006/main">
              <a:ext uri="{FF2B5EF4-FFF2-40B4-BE49-F238E27FC236}">
                <a16:creationId xmlns:a16="http://schemas.microsoft.com/office/drawing/2014/main" id="{06BDD5B0-58B8-440A-A86C-C37614234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762375"/>
            <a:ext cx="51435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025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Наполняем готовую площадку содержанием и устойчивой загрузкой.</a:t>
            </a:r>
          </a:p>
        </p:txBody>
      </p:sp>
      <p:sp>
        <p:nvSpPr>
          <p:cNvPr id="12" name="text">
            <a:extLst xmlns:a="http://schemas.openxmlformats.org/drawingml/2006/main">
              <a:ext uri="{FF2B5EF4-FFF2-40B4-BE49-F238E27FC236}">
                <a16:creationId xmlns:a16="http://schemas.microsoft.com/office/drawing/2014/main" id="{5D52C95E-402B-4961-BFB5-0061990A2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172075"/>
            <a:ext cx="5143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0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0A233D"/>
                </a:solidFill>
                <a:latin typeface="Arial"/>
                <a:ea typeface="Arial"/>
                <a:cs typeface="Arial"/>
              </a:rPr>
              <a:t>Результат: проверенный формат работы и условия переноса в другие колледжи.</a:t>
            </a:r>
          </a:p>
        </p:txBody>
      </p:sp>
    </p:spTree>
    <p:extLst>
      <p:ext uri="{BB962C8B-B14F-4D97-AF65-F5344CB8AC3E}">
        <p14:creationId xmlns:p14="http://schemas.microsoft.com/office/powerpoint/2010/main" val="1280915746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3e8904cb0044b8f"/>
          <a:stretch xmlns:a="http://schemas.openxmlformats.org/drawingml/2006/main"/>
        </p:blipFill>
        <p:spPr>
          <a:xfrm xmlns:a="http://schemas.openxmlformats.org/drawingml/2006/main">
            <a:off x="495300" y="299394"/>
            <a:ext cx="533400" cy="525162"/>
          </a:xfrm>
          <a:prstGeom xmlns:a="http://schemas.openxmlformats.org/drawingml/2006/main" prst="rect">
            <a:avLst/>
          </a:prstGeom>
        </p:spPr>
      </p:pic>
      <p:sp>
        <p:nvSpPr>
          <p:cNvPr id="2" name="brand">
            <a:extLst xmlns:a="http://schemas.openxmlformats.org/drawingml/2006/main">
              <a:ext uri="{FF2B5EF4-FFF2-40B4-BE49-F238E27FC236}">
                <a16:creationId xmlns:a16="http://schemas.microsoft.com/office/drawing/2014/main" id="{F8C2D634-E034-4051-87BB-1F54D65C4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352425"/>
            <a:ext cx="3476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650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ФЛАГМАНЫ СПО</a:t>
            </a:r>
          </a:p>
        </p:txBody>
      </p:sp>
      <p:sp>
        <p:nvSpPr>
          <p:cNvPr id="3" name="descriptor">
            <a:extLst xmlns:a="http://schemas.openxmlformats.org/drawingml/2006/main">
              <a:ext uri="{FF2B5EF4-FFF2-40B4-BE49-F238E27FC236}">
                <a16:creationId xmlns:a16="http://schemas.microsoft.com/office/drawing/2014/main" id="{332770AD-05F2-4CDA-A74A-62F10BDF3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628650"/>
            <a:ext cx="366712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0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0A233D"/>
                </a:solidFill>
                <a:latin typeface="Arial"/>
                <a:ea typeface="Arial"/>
                <a:cs typeface="Arial"/>
              </a:rPr>
              <a:t>ТЕХНОЛОГИЧЕСКОЕ ЛИДЕРСТВО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B01272-1C20-474F-A681-0DEC5F335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124575"/>
            <a:ext cx="12192000" cy="7334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64a0a39fa15456d"/>
          <a:stretch xmlns:a="http://schemas.openxmlformats.org/drawingml/2006/main"/>
        </p:blipFill>
        <p:spPr>
          <a:xfrm xmlns:a="http://schemas.openxmlformats.org/drawingml/2006/main">
            <a:off x="7018244" y="6305550"/>
            <a:ext cx="3641912" cy="476250"/>
          </a:xfrm>
          <a:prstGeom xmlns:a="http://schemas.openxmlformats.org/drawingml/2006/main" prst="rect">
            <a:avLst/>
          </a:prstGeom>
        </p:spPr>
      </p:pic>
      <p:sp>
        <p:nvSpPr>
          <p:cNvPr id="6" name="text">
            <a:extLst xmlns:a="http://schemas.openxmlformats.org/drawingml/2006/main">
              <a:ext uri="{FF2B5EF4-FFF2-40B4-BE49-F238E27FC236}">
                <a16:creationId xmlns:a16="http://schemas.microsoft.com/office/drawing/2014/main" id="{F9F4445D-B26B-4B4C-83B4-F0D2DB645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19850"/>
            <a:ext cx="3667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Красноярский край</a:t>
            </a:r>
          </a:p>
        </p:txBody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D7B0307C-F71A-4C93-A000-5C86403AB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6438900"/>
            <a:ext cx="523875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13</a:t>
            </a:r>
          </a:p>
        </p:txBody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ac66caa1b904e76"/>
          <a:srcRect xmlns:a="http://schemas.openxmlformats.org/drawingml/2006/main" l="0" t="9798" r="0" b="979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0" y="0"/>
            <a:ext cx="6096000" cy="6124575"/>
          </a:xfrm>
          <a:prstGeom xmlns:a="http://schemas.openxmlformats.org/drawingml/2006/main" prst="rect">
            <a:avLst/>
          </a:prstGeom>
        </p:spPr>
      </p:pic>
      <p:sp>
        <p:nvSpPr>
          <p:cNvPr id="9" name="text">
            <a:extLst xmlns:a="http://schemas.openxmlformats.org/drawingml/2006/main">
              <a:ext uri="{FF2B5EF4-FFF2-40B4-BE49-F238E27FC236}">
                <a16:creationId xmlns:a16="http://schemas.microsoft.com/office/drawing/2014/main" id="{ABEEB934-5CCF-4E16-BC7F-BC9E12292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190625"/>
            <a:ext cx="5143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ПРОЕКТНАЯ ГРУППА 09</a:t>
            </a:r>
          </a:p>
        </p:txBody>
      </p:sp>
      <p:sp>
        <p:nvSpPr>
          <p:cNvPr id="10" name="title">
            <a:extLst xmlns:a="http://schemas.openxmlformats.org/drawingml/2006/main">
              <a:ext uri="{FF2B5EF4-FFF2-40B4-BE49-F238E27FC236}">
                <a16:creationId xmlns:a16="http://schemas.microsoft.com/office/drawing/2014/main" id="{8844D244-02C2-4F5D-A9B9-77AD58D0B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733550"/>
            <a:ext cx="5143500" cy="1885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000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Колледж как центр развития территории</a:t>
            </a:r>
          </a:p>
        </p:txBody>
      </p:sp>
      <p:sp>
        <p:nvSpPr>
          <p:cNvPr id="11" name="text">
            <a:extLst xmlns:a="http://schemas.openxmlformats.org/drawingml/2006/main">
              <a:ext uri="{FF2B5EF4-FFF2-40B4-BE49-F238E27FC236}">
                <a16:creationId xmlns:a16="http://schemas.microsoft.com/office/drawing/2014/main" id="{87C2622F-958D-4806-8456-CB466DE22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762375"/>
            <a:ext cx="51435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025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Колледж участвует в развитии муниципалитета вместе с партнёрами.</a:t>
            </a:r>
          </a:p>
        </p:txBody>
      </p:sp>
      <p:sp>
        <p:nvSpPr>
          <p:cNvPr id="12" name="text">
            <a:extLst xmlns:a="http://schemas.openxmlformats.org/drawingml/2006/main">
              <a:ext uri="{FF2B5EF4-FFF2-40B4-BE49-F238E27FC236}">
                <a16:creationId xmlns:a16="http://schemas.microsoft.com/office/drawing/2014/main" id="{1885FF0C-8692-493C-94BF-F84F6CEC8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172075"/>
            <a:ext cx="5143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0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0A233D"/>
                </a:solidFill>
                <a:latin typeface="Arial"/>
                <a:ea typeface="Arial"/>
                <a:cs typeface="Arial"/>
              </a:rPr>
              <a:t>Результат: проверенный формат работы и условия переноса в другие колледжи.</a:t>
            </a:r>
          </a:p>
        </p:txBody>
      </p:sp>
    </p:spTree>
    <p:extLst>
      <p:ext uri="{BB962C8B-B14F-4D97-AF65-F5344CB8AC3E}">
        <p14:creationId xmlns:p14="http://schemas.microsoft.com/office/powerpoint/2010/main" val="748698104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072798ecdf4b35"/>
          <a:stretch xmlns:a="http://schemas.openxmlformats.org/drawingml/2006/main"/>
        </p:blipFill>
        <p:spPr>
          <a:xfrm xmlns:a="http://schemas.openxmlformats.org/drawingml/2006/main">
            <a:off x="495300" y="299394"/>
            <a:ext cx="533400" cy="525162"/>
          </a:xfrm>
          <a:prstGeom xmlns:a="http://schemas.openxmlformats.org/drawingml/2006/main" prst="rect">
            <a:avLst/>
          </a:prstGeom>
        </p:spPr>
      </p:pic>
      <p:sp>
        <p:nvSpPr>
          <p:cNvPr id="2" name="brand">
            <a:extLst xmlns:a="http://schemas.openxmlformats.org/drawingml/2006/main">
              <a:ext uri="{FF2B5EF4-FFF2-40B4-BE49-F238E27FC236}">
                <a16:creationId xmlns:a16="http://schemas.microsoft.com/office/drawing/2014/main" id="{01D3CEC0-E136-472B-86A6-51BBE5E98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352425"/>
            <a:ext cx="3476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650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ФЛАГМАНЫ СПО</a:t>
            </a:r>
          </a:p>
        </p:txBody>
      </p:sp>
      <p:sp>
        <p:nvSpPr>
          <p:cNvPr id="3" name="descriptor">
            <a:extLst xmlns:a="http://schemas.openxmlformats.org/drawingml/2006/main">
              <a:ext uri="{FF2B5EF4-FFF2-40B4-BE49-F238E27FC236}">
                <a16:creationId xmlns:a16="http://schemas.microsoft.com/office/drawing/2014/main" id="{B1C2B85C-CFD9-4DC7-B250-CEF1567E7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628650"/>
            <a:ext cx="366712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0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0A233D"/>
                </a:solidFill>
                <a:latin typeface="Arial"/>
                <a:ea typeface="Arial"/>
                <a:cs typeface="Arial"/>
              </a:rPr>
              <a:t>ТЕХНОЛОГИЧЕСКОЕ ЛИДЕРСТВО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9B695A-F493-4865-B689-344CCF182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124575"/>
            <a:ext cx="12192000" cy="7334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6cf76a798964385"/>
          <a:stretch xmlns:a="http://schemas.openxmlformats.org/drawingml/2006/main"/>
        </p:blipFill>
        <p:spPr>
          <a:xfrm xmlns:a="http://schemas.openxmlformats.org/drawingml/2006/main">
            <a:off x="7018244" y="6305550"/>
            <a:ext cx="3641912" cy="476250"/>
          </a:xfrm>
          <a:prstGeom xmlns:a="http://schemas.openxmlformats.org/drawingml/2006/main" prst="rect">
            <a:avLst/>
          </a:prstGeom>
        </p:spPr>
      </p:pic>
      <p:sp>
        <p:nvSpPr>
          <p:cNvPr id="6" name="text">
            <a:extLst xmlns:a="http://schemas.openxmlformats.org/drawingml/2006/main">
              <a:ext uri="{FF2B5EF4-FFF2-40B4-BE49-F238E27FC236}">
                <a16:creationId xmlns:a16="http://schemas.microsoft.com/office/drawing/2014/main" id="{63CB7293-D1B8-49E0-A3A6-49074E354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19850"/>
            <a:ext cx="3667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Красноярский край</a:t>
            </a:r>
          </a:p>
        </p:txBody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7E27D355-D5F0-4FDF-82FF-919FB3DF8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6438900"/>
            <a:ext cx="523875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14</a:t>
            </a:r>
          </a:p>
        </p:txBody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d3244586a3b4a3b"/>
          <a:srcRect xmlns:a="http://schemas.openxmlformats.org/drawingml/2006/main" l="0" t="9798" r="0" b="979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0" y="0"/>
            <a:ext cx="6096000" cy="6124575"/>
          </a:xfrm>
          <a:prstGeom xmlns:a="http://schemas.openxmlformats.org/drawingml/2006/main" prst="rect">
            <a:avLst/>
          </a:prstGeom>
        </p:spPr>
      </p:pic>
      <p:sp>
        <p:nvSpPr>
          <p:cNvPr id="9" name="text">
            <a:extLst xmlns:a="http://schemas.openxmlformats.org/drawingml/2006/main">
              <a:ext uri="{FF2B5EF4-FFF2-40B4-BE49-F238E27FC236}">
                <a16:creationId xmlns:a16="http://schemas.microsoft.com/office/drawing/2014/main" id="{E65C61FE-3D0A-4255-BCB3-E06DAA2E8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190625"/>
            <a:ext cx="5143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ПРОЕКТНАЯ ГРУППА 10</a:t>
            </a:r>
          </a:p>
        </p:txBody>
      </p:sp>
      <p:sp>
        <p:nvSpPr>
          <p:cNvPr id="10" name="title">
            <a:extLst xmlns:a="http://schemas.openxmlformats.org/drawingml/2006/main">
              <a:ext uri="{FF2B5EF4-FFF2-40B4-BE49-F238E27FC236}">
                <a16:creationId xmlns:a16="http://schemas.microsoft.com/office/drawing/2014/main" id="{BC2795AC-6636-46F2-9717-22E80C503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733550"/>
            <a:ext cx="5143500" cy="1885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000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Колледж отраслевого кластера</a:t>
            </a:r>
          </a:p>
        </p:txBody>
      </p:sp>
      <p:sp>
        <p:nvSpPr>
          <p:cNvPr id="11" name="text">
            <a:extLst xmlns:a="http://schemas.openxmlformats.org/drawingml/2006/main">
              <a:ext uri="{FF2B5EF4-FFF2-40B4-BE49-F238E27FC236}">
                <a16:creationId xmlns:a16="http://schemas.microsoft.com/office/drawing/2014/main" id="{37C61F0C-189E-4334-8DD2-66AE7E640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762375"/>
            <a:ext cx="51435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025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Распределяем подготовку под кадровый запрос горного кластера.</a:t>
            </a:r>
          </a:p>
        </p:txBody>
      </p:sp>
      <p:sp>
        <p:nvSpPr>
          <p:cNvPr id="12" name="text">
            <a:extLst xmlns:a="http://schemas.openxmlformats.org/drawingml/2006/main">
              <a:ext uri="{FF2B5EF4-FFF2-40B4-BE49-F238E27FC236}">
                <a16:creationId xmlns:a16="http://schemas.microsoft.com/office/drawing/2014/main" id="{CFD07A34-7A1E-4A79-816F-DE710C310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172075"/>
            <a:ext cx="5143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0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0A233D"/>
                </a:solidFill>
                <a:latin typeface="Arial"/>
                <a:ea typeface="Arial"/>
                <a:cs typeface="Arial"/>
              </a:rPr>
              <a:t>Результат: проверенный формат работы и условия переноса в другие колледжи.</a:t>
            </a:r>
          </a:p>
        </p:txBody>
      </p:sp>
    </p:spTree>
    <p:extLst>
      <p:ext uri="{BB962C8B-B14F-4D97-AF65-F5344CB8AC3E}">
        <p14:creationId xmlns:p14="http://schemas.microsoft.com/office/powerpoint/2010/main" val="1387762275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b4ecacf9e144e6"/>
          <a:stretch xmlns:a="http://schemas.openxmlformats.org/drawingml/2006/main"/>
        </p:blipFill>
        <p:spPr>
          <a:xfrm xmlns:a="http://schemas.openxmlformats.org/drawingml/2006/main">
            <a:off x="495300" y="299394"/>
            <a:ext cx="533400" cy="525162"/>
          </a:xfrm>
          <a:prstGeom xmlns:a="http://schemas.openxmlformats.org/drawingml/2006/main" prst="rect">
            <a:avLst/>
          </a:prstGeom>
        </p:spPr>
      </p:pic>
      <p:sp>
        <p:nvSpPr>
          <p:cNvPr id="2" name="brand">
            <a:extLst xmlns:a="http://schemas.openxmlformats.org/drawingml/2006/main">
              <a:ext uri="{FF2B5EF4-FFF2-40B4-BE49-F238E27FC236}">
                <a16:creationId xmlns:a16="http://schemas.microsoft.com/office/drawing/2014/main" id="{360A7114-F7D2-4B02-8856-8B2570BBE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352425"/>
            <a:ext cx="3476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650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ФЛАГМАНЫ СПО</a:t>
            </a:r>
          </a:p>
        </p:txBody>
      </p:sp>
      <p:sp>
        <p:nvSpPr>
          <p:cNvPr id="3" name="descriptor">
            <a:extLst xmlns:a="http://schemas.openxmlformats.org/drawingml/2006/main">
              <a:ext uri="{FF2B5EF4-FFF2-40B4-BE49-F238E27FC236}">
                <a16:creationId xmlns:a16="http://schemas.microsoft.com/office/drawing/2014/main" id="{035F7943-447C-4D3C-8BAA-B78349EDC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628650"/>
            <a:ext cx="366712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0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0A233D"/>
                </a:solidFill>
                <a:latin typeface="Arial"/>
                <a:ea typeface="Arial"/>
                <a:cs typeface="Arial"/>
              </a:rPr>
              <a:t>ТЕХНОЛОГИЧЕСКОЕ ЛИДЕРСТВО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3219E29-CBE6-45ED-B2E2-C5F3FD213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124575"/>
            <a:ext cx="12192000" cy="7334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e9897488ef44309"/>
          <a:stretch xmlns:a="http://schemas.openxmlformats.org/drawingml/2006/main"/>
        </p:blipFill>
        <p:spPr>
          <a:xfrm xmlns:a="http://schemas.openxmlformats.org/drawingml/2006/main">
            <a:off x="7018244" y="6305550"/>
            <a:ext cx="3641912" cy="476250"/>
          </a:xfrm>
          <a:prstGeom xmlns:a="http://schemas.openxmlformats.org/drawingml/2006/main" prst="rect">
            <a:avLst/>
          </a:prstGeom>
        </p:spPr>
      </p:pic>
      <p:sp>
        <p:nvSpPr>
          <p:cNvPr id="6" name="text">
            <a:extLst xmlns:a="http://schemas.openxmlformats.org/drawingml/2006/main">
              <a:ext uri="{FF2B5EF4-FFF2-40B4-BE49-F238E27FC236}">
                <a16:creationId xmlns:a16="http://schemas.microsoft.com/office/drawing/2014/main" id="{C595FFFF-3054-46E1-BE17-C9F15393F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19850"/>
            <a:ext cx="3667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Красноярский край</a:t>
            </a:r>
          </a:p>
        </p:txBody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BEE5E738-C642-496B-8CA7-F8F1F3E04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6438900"/>
            <a:ext cx="523875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15</a:t>
            </a:r>
          </a:p>
        </p:txBody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09a6cae3d114610"/>
          <a:srcRect xmlns:a="http://schemas.openxmlformats.org/drawingml/2006/main" l="0" t="9798" r="0" b="979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0" y="0"/>
            <a:ext cx="6096000" cy="6124575"/>
          </a:xfrm>
          <a:prstGeom xmlns:a="http://schemas.openxmlformats.org/drawingml/2006/main" prst="rect">
            <a:avLst/>
          </a:prstGeom>
        </p:spPr>
      </p:pic>
      <p:sp>
        <p:nvSpPr>
          <p:cNvPr id="9" name="text">
            <a:extLst xmlns:a="http://schemas.openxmlformats.org/drawingml/2006/main">
              <a:ext uri="{FF2B5EF4-FFF2-40B4-BE49-F238E27FC236}">
                <a16:creationId xmlns:a16="http://schemas.microsoft.com/office/drawing/2014/main" id="{84C7A3E3-F07B-4006-A098-B663CB8FB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190625"/>
            <a:ext cx="5143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ПРОЕКТНАЯ ГРУППА 11</a:t>
            </a:r>
          </a:p>
        </p:txBody>
      </p:sp>
      <p:sp>
        <p:nvSpPr>
          <p:cNvPr id="10" name="title">
            <a:extLst xmlns:a="http://schemas.openxmlformats.org/drawingml/2006/main">
              <a:ext uri="{FF2B5EF4-FFF2-40B4-BE49-F238E27FC236}">
                <a16:creationId xmlns:a16="http://schemas.microsoft.com/office/drawing/2014/main" id="{565D6B92-B220-4B1B-92FF-3609CEE9A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733550"/>
            <a:ext cx="5143500" cy="1885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000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Экономика колледжа</a:t>
            </a:r>
          </a:p>
        </p:txBody>
      </p:sp>
      <p:sp>
        <p:nvSpPr>
          <p:cNvPr id="11" name="text">
            <a:extLst xmlns:a="http://schemas.openxmlformats.org/drawingml/2006/main">
              <a:ext uri="{FF2B5EF4-FFF2-40B4-BE49-F238E27FC236}">
                <a16:creationId xmlns:a16="http://schemas.microsoft.com/office/drawing/2014/main" id="{B99CDBD7-7761-4C1A-B2AD-C98119A99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762375"/>
            <a:ext cx="51435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025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Считаем доходы, затраты и результат образовательных продуктов.</a:t>
            </a:r>
          </a:p>
        </p:txBody>
      </p:sp>
      <p:sp>
        <p:nvSpPr>
          <p:cNvPr id="12" name="text">
            <a:extLst xmlns:a="http://schemas.openxmlformats.org/drawingml/2006/main">
              <a:ext uri="{FF2B5EF4-FFF2-40B4-BE49-F238E27FC236}">
                <a16:creationId xmlns:a16="http://schemas.microsoft.com/office/drawing/2014/main" id="{183F89DE-4A1F-46B2-B483-99E40F83D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172075"/>
            <a:ext cx="5143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0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0A233D"/>
                </a:solidFill>
                <a:latin typeface="Arial"/>
                <a:ea typeface="Arial"/>
                <a:cs typeface="Arial"/>
              </a:rPr>
              <a:t>Результат: проверенный формат работы и условия переноса в другие колледжи.</a:t>
            </a:r>
          </a:p>
        </p:txBody>
      </p:sp>
    </p:spTree>
    <p:extLst>
      <p:ext uri="{BB962C8B-B14F-4D97-AF65-F5344CB8AC3E}">
        <p14:creationId xmlns:p14="http://schemas.microsoft.com/office/powerpoint/2010/main" val="1094087549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f5ba002fed34630"/>
          <a:stretch xmlns:a="http://schemas.openxmlformats.org/drawingml/2006/main"/>
        </p:blipFill>
        <p:spPr>
          <a:xfrm xmlns:a="http://schemas.openxmlformats.org/drawingml/2006/main">
            <a:off x="495300" y="299394"/>
            <a:ext cx="533400" cy="525162"/>
          </a:xfrm>
          <a:prstGeom xmlns:a="http://schemas.openxmlformats.org/drawingml/2006/main" prst="rect">
            <a:avLst/>
          </a:prstGeom>
        </p:spPr>
      </p:pic>
      <p:sp>
        <p:nvSpPr>
          <p:cNvPr id="2" name="brand">
            <a:extLst xmlns:a="http://schemas.openxmlformats.org/drawingml/2006/main">
              <a:ext uri="{FF2B5EF4-FFF2-40B4-BE49-F238E27FC236}">
                <a16:creationId xmlns:a16="http://schemas.microsoft.com/office/drawing/2014/main" id="{0E07D3CB-F65F-43D9-873B-76DA99225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352425"/>
            <a:ext cx="3476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650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ФЛАГМАНЫ СПО</a:t>
            </a:r>
          </a:p>
        </p:txBody>
      </p:sp>
      <p:sp>
        <p:nvSpPr>
          <p:cNvPr id="3" name="descriptor">
            <a:extLst xmlns:a="http://schemas.openxmlformats.org/drawingml/2006/main">
              <a:ext uri="{FF2B5EF4-FFF2-40B4-BE49-F238E27FC236}">
                <a16:creationId xmlns:a16="http://schemas.microsoft.com/office/drawing/2014/main" id="{D0E4CA3B-BEEE-43E0-B93C-74E65CCAB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628650"/>
            <a:ext cx="366712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0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0A233D"/>
                </a:solidFill>
                <a:latin typeface="Arial"/>
                <a:ea typeface="Arial"/>
                <a:cs typeface="Arial"/>
              </a:rPr>
              <a:t>ТЕХНОЛОГИЧЕСКОЕ ЛИДЕРСТВО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38F3BFD-A14D-4F69-A39D-A2E14ED57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124575"/>
            <a:ext cx="12192000" cy="7334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86b5e06cda1476b"/>
          <a:stretch xmlns:a="http://schemas.openxmlformats.org/drawingml/2006/main"/>
        </p:blipFill>
        <p:spPr>
          <a:xfrm xmlns:a="http://schemas.openxmlformats.org/drawingml/2006/main">
            <a:off x="7018244" y="6305550"/>
            <a:ext cx="3641912" cy="476250"/>
          </a:xfrm>
          <a:prstGeom xmlns:a="http://schemas.openxmlformats.org/drawingml/2006/main" prst="rect">
            <a:avLst/>
          </a:prstGeom>
        </p:spPr>
      </p:pic>
      <p:sp>
        <p:nvSpPr>
          <p:cNvPr id="6" name="text">
            <a:extLst xmlns:a="http://schemas.openxmlformats.org/drawingml/2006/main">
              <a:ext uri="{FF2B5EF4-FFF2-40B4-BE49-F238E27FC236}">
                <a16:creationId xmlns:a16="http://schemas.microsoft.com/office/drawing/2014/main" id="{0EF21C7D-6F19-4B86-A608-51866EAED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19850"/>
            <a:ext cx="3667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Красноярский край</a:t>
            </a:r>
          </a:p>
        </p:txBody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07CF97C6-65B9-4C4B-BF5C-56F403801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6438900"/>
            <a:ext cx="523875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16</a:t>
            </a:r>
          </a:p>
        </p:txBody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96fc1f4f52d48e1"/>
          <a:srcRect xmlns:a="http://schemas.openxmlformats.org/drawingml/2006/main" l="0" t="9798" r="0" b="979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0" y="0"/>
            <a:ext cx="6096000" cy="6124575"/>
          </a:xfrm>
          <a:prstGeom xmlns:a="http://schemas.openxmlformats.org/drawingml/2006/main" prst="rect">
            <a:avLst/>
          </a:prstGeom>
        </p:spPr>
      </p:pic>
      <p:sp>
        <p:nvSpPr>
          <p:cNvPr id="9" name="text">
            <a:extLst xmlns:a="http://schemas.openxmlformats.org/drawingml/2006/main">
              <a:ext uri="{FF2B5EF4-FFF2-40B4-BE49-F238E27FC236}">
                <a16:creationId xmlns:a16="http://schemas.microsoft.com/office/drawing/2014/main" id="{9DE06E53-4732-44B2-BBE8-CCC7E7971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190625"/>
            <a:ext cx="5143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ПРОЕКТНАЯ ГРУППА 12</a:t>
            </a:r>
          </a:p>
        </p:txBody>
      </p:sp>
      <p:sp>
        <p:nvSpPr>
          <p:cNvPr id="10" name="title">
            <a:extLst xmlns:a="http://schemas.openxmlformats.org/drawingml/2006/main">
              <a:ext uri="{FF2B5EF4-FFF2-40B4-BE49-F238E27FC236}">
                <a16:creationId xmlns:a16="http://schemas.microsoft.com/office/drawing/2014/main" id="{39219273-F2BC-47C9-859E-7739FA469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733550"/>
            <a:ext cx="5143500" cy="1885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000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Траектория инженерного мышления</a:t>
            </a:r>
          </a:p>
        </p:txBody>
      </p:sp>
      <p:sp>
        <p:nvSpPr>
          <p:cNvPr id="11" name="text">
            <a:extLst xmlns:a="http://schemas.openxmlformats.org/drawingml/2006/main">
              <a:ext uri="{FF2B5EF4-FFF2-40B4-BE49-F238E27FC236}">
                <a16:creationId xmlns:a16="http://schemas.microsoft.com/office/drawing/2014/main" id="{54FB53AF-7299-4F54-91EA-6AC272BD3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762375"/>
            <a:ext cx="51435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025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Связываем ступени технологического образования и проверяем инженерное мышление.</a:t>
            </a:r>
          </a:p>
        </p:txBody>
      </p:sp>
      <p:sp>
        <p:nvSpPr>
          <p:cNvPr id="12" name="text">
            <a:extLst xmlns:a="http://schemas.openxmlformats.org/drawingml/2006/main">
              <a:ext uri="{FF2B5EF4-FFF2-40B4-BE49-F238E27FC236}">
                <a16:creationId xmlns:a16="http://schemas.microsoft.com/office/drawing/2014/main" id="{89908FCF-3E1E-493D-90B7-6E7927E88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172075"/>
            <a:ext cx="5143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0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0A233D"/>
                </a:solidFill>
                <a:latin typeface="Arial"/>
                <a:ea typeface="Arial"/>
                <a:cs typeface="Arial"/>
              </a:rPr>
              <a:t>Результат: проверенный формат работы и условия переноса в другие колледжи.</a:t>
            </a:r>
          </a:p>
        </p:txBody>
      </p:sp>
    </p:spTree>
    <p:extLst>
      <p:ext uri="{BB962C8B-B14F-4D97-AF65-F5344CB8AC3E}">
        <p14:creationId xmlns:p14="http://schemas.microsoft.com/office/powerpoint/2010/main" val="1031247582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2b378fd9fe343fb"/>
          <a:stretch xmlns:a="http://schemas.openxmlformats.org/drawingml/2006/main"/>
        </p:blipFill>
        <p:spPr>
          <a:xfrm xmlns:a="http://schemas.openxmlformats.org/drawingml/2006/main">
            <a:off x="495300" y="299394"/>
            <a:ext cx="533400" cy="525162"/>
          </a:xfrm>
          <a:prstGeom xmlns:a="http://schemas.openxmlformats.org/drawingml/2006/main" prst="rect">
            <a:avLst/>
          </a:prstGeom>
        </p:spPr>
      </p:pic>
      <p:sp>
        <p:nvSpPr>
          <p:cNvPr id="2" name="brand">
            <a:extLst xmlns:a="http://schemas.openxmlformats.org/drawingml/2006/main">
              <a:ext uri="{FF2B5EF4-FFF2-40B4-BE49-F238E27FC236}">
                <a16:creationId xmlns:a16="http://schemas.microsoft.com/office/drawing/2014/main" id="{A7A44BDF-1834-4757-AAE4-252A19685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352425"/>
            <a:ext cx="3476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650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ФЛАГМАНЫ СПО</a:t>
            </a:r>
          </a:p>
        </p:txBody>
      </p:sp>
      <p:sp>
        <p:nvSpPr>
          <p:cNvPr id="3" name="descriptor">
            <a:extLst xmlns:a="http://schemas.openxmlformats.org/drawingml/2006/main">
              <a:ext uri="{FF2B5EF4-FFF2-40B4-BE49-F238E27FC236}">
                <a16:creationId xmlns:a16="http://schemas.microsoft.com/office/drawing/2014/main" id="{1A1EA6F4-FE72-4736-8ACA-A43166E12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628650"/>
            <a:ext cx="366712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0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0A233D"/>
                </a:solidFill>
                <a:latin typeface="Arial"/>
                <a:ea typeface="Arial"/>
                <a:cs typeface="Arial"/>
              </a:rPr>
              <a:t>ТЕХНОЛОГИЧЕСКОЕ ЛИДЕРСТВО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487853-BE2E-4B70-9412-F7B636AA8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124575"/>
            <a:ext cx="12192000" cy="7334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63afe449b114604"/>
          <a:stretch xmlns:a="http://schemas.openxmlformats.org/drawingml/2006/main"/>
        </p:blipFill>
        <p:spPr>
          <a:xfrm xmlns:a="http://schemas.openxmlformats.org/drawingml/2006/main">
            <a:off x="7018244" y="6305550"/>
            <a:ext cx="3641912" cy="476250"/>
          </a:xfrm>
          <a:prstGeom xmlns:a="http://schemas.openxmlformats.org/drawingml/2006/main" prst="rect">
            <a:avLst/>
          </a:prstGeom>
        </p:spPr>
      </p:pic>
      <p:sp>
        <p:nvSpPr>
          <p:cNvPr id="6" name="text">
            <a:extLst xmlns:a="http://schemas.openxmlformats.org/drawingml/2006/main">
              <a:ext uri="{FF2B5EF4-FFF2-40B4-BE49-F238E27FC236}">
                <a16:creationId xmlns:a16="http://schemas.microsoft.com/office/drawing/2014/main" id="{159E488F-3D21-45A2-B6BD-27152A61E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19850"/>
            <a:ext cx="3667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Красноярский край</a:t>
            </a:r>
          </a:p>
        </p:txBody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2CE304BB-DFA1-4DAB-9DBE-B7F811B94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6438900"/>
            <a:ext cx="523875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17</a:t>
            </a:r>
          </a:p>
        </p:txBody>
      </p:sp>
      <p:sp>
        <p:nvSpPr>
          <p:cNvPr id="8" name="title">
            <a:extLst xmlns:a="http://schemas.openxmlformats.org/drawingml/2006/main">
              <a:ext uri="{FF2B5EF4-FFF2-40B4-BE49-F238E27FC236}">
                <a16:creationId xmlns:a16="http://schemas.microsoft.com/office/drawing/2014/main" id="{D5BA658A-C844-4E7D-A216-D7FAA2738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133475"/>
            <a:ext cx="1102995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600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Темы технологической трансформации</a:t>
            </a:r>
          </a:p>
        </p:txBody>
      </p:sp>
      <p:sp>
        <p:nvSpPr>
          <p:cNvPr id="9" name="text">
            <a:extLst xmlns:a="http://schemas.openxmlformats.org/drawingml/2006/main">
              <a:ext uri="{FF2B5EF4-FFF2-40B4-BE49-F238E27FC236}">
                <a16:creationId xmlns:a16="http://schemas.microsoft.com/office/drawing/2014/main" id="{C00EE00C-395E-4A0A-9BB3-3EA8E44F3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305050"/>
            <a:ext cx="6000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025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10" name="text">
            <a:extLst xmlns:a="http://schemas.openxmlformats.org/drawingml/2006/main">
              <a:ext uri="{FF2B5EF4-FFF2-40B4-BE49-F238E27FC236}">
                <a16:creationId xmlns:a16="http://schemas.microsoft.com/office/drawing/2014/main" id="{EEA19F5B-8956-4AB7-87A0-8E5D8A162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305050"/>
            <a:ext cx="10096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50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Бережливый колледж</a:t>
            </a:r>
          </a:p>
        </p:txBody>
      </p:sp>
      <p:sp>
        <p:nvSpPr>
          <p:cNvPr id="11" name="text">
            <a:extLst xmlns:a="http://schemas.openxmlformats.org/drawingml/2006/main">
              <a:ext uri="{FF2B5EF4-FFF2-40B4-BE49-F238E27FC236}">
                <a16:creationId xmlns:a16="http://schemas.microsoft.com/office/drawing/2014/main" id="{CB2467DB-57BF-46B5-8C29-6E26CD7CD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867025"/>
            <a:ext cx="6000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025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text">
            <a:extLst xmlns:a="http://schemas.openxmlformats.org/drawingml/2006/main">
              <a:ext uri="{FF2B5EF4-FFF2-40B4-BE49-F238E27FC236}">
                <a16:creationId xmlns:a16="http://schemas.microsoft.com/office/drawing/2014/main" id="{469A921B-3AC8-464F-B152-30CB98EA8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867025"/>
            <a:ext cx="10096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50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Искусственный интеллект в колледже</a:t>
            </a:r>
          </a:p>
        </p:txBody>
      </p:sp>
      <p:sp>
        <p:nvSpPr>
          <p:cNvPr id="13" name="text">
            <a:extLst xmlns:a="http://schemas.openxmlformats.org/drawingml/2006/main">
              <a:ext uri="{FF2B5EF4-FFF2-40B4-BE49-F238E27FC236}">
                <a16:creationId xmlns:a16="http://schemas.microsoft.com/office/drawing/2014/main" id="{82FCE773-5ED5-484A-9280-1F7048650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429000"/>
            <a:ext cx="6000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025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4" name="text">
            <a:extLst xmlns:a="http://schemas.openxmlformats.org/drawingml/2006/main">
              <a:ext uri="{FF2B5EF4-FFF2-40B4-BE49-F238E27FC236}">
                <a16:creationId xmlns:a16="http://schemas.microsoft.com/office/drawing/2014/main" id="{16FF1297-B314-40F0-B6C9-BF7057B64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429000"/>
            <a:ext cx="10096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50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Межколледжный кампус</a:t>
            </a:r>
          </a:p>
        </p:txBody>
      </p:sp>
      <p:sp>
        <p:nvSpPr>
          <p:cNvPr id="15" name="text">
            <a:extLst xmlns:a="http://schemas.openxmlformats.org/drawingml/2006/main">
              <a:ext uri="{FF2B5EF4-FFF2-40B4-BE49-F238E27FC236}">
                <a16:creationId xmlns:a16="http://schemas.microsoft.com/office/drawing/2014/main" id="{72723428-1BF0-469A-8EB9-29EA9A356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990975"/>
            <a:ext cx="6000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025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6" name="text">
            <a:extLst xmlns:a="http://schemas.openxmlformats.org/drawingml/2006/main">
              <a:ext uri="{FF2B5EF4-FFF2-40B4-BE49-F238E27FC236}">
                <a16:creationId xmlns:a16="http://schemas.microsoft.com/office/drawing/2014/main" id="{A358ECE8-6551-44AD-AD45-3AD28B9CE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990975"/>
            <a:ext cx="10096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50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Конструкторское бюро в колледже</a:t>
            </a:r>
          </a:p>
        </p:txBody>
      </p:sp>
      <p:sp>
        <p:nvSpPr>
          <p:cNvPr id="17" name="text">
            <a:extLst xmlns:a="http://schemas.openxmlformats.org/drawingml/2006/main">
              <a:ext uri="{FF2B5EF4-FFF2-40B4-BE49-F238E27FC236}">
                <a16:creationId xmlns:a16="http://schemas.microsoft.com/office/drawing/2014/main" id="{7AD32EB5-9A8A-4092-A2C3-0C94B60FD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4552950"/>
            <a:ext cx="6000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025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18" name="text">
            <a:extLst xmlns:a="http://schemas.openxmlformats.org/drawingml/2006/main">
              <a:ext uri="{FF2B5EF4-FFF2-40B4-BE49-F238E27FC236}">
                <a16:creationId xmlns:a16="http://schemas.microsoft.com/office/drawing/2014/main" id="{1C58F91D-4B50-4602-8BA8-452F172C6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552950"/>
            <a:ext cx="10096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50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Опережающая подготовка</a:t>
            </a:r>
          </a:p>
        </p:txBody>
      </p:sp>
      <p:sp>
        <p:nvSpPr>
          <p:cNvPr id="19" name="text">
            <a:extLst xmlns:a="http://schemas.openxmlformats.org/drawingml/2006/main">
              <a:ext uri="{FF2B5EF4-FFF2-40B4-BE49-F238E27FC236}">
                <a16:creationId xmlns:a16="http://schemas.microsoft.com/office/drawing/2014/main" id="{8B5A68A0-4833-4FFB-B4D1-9A3A39C71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114925"/>
            <a:ext cx="6000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025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20" name="text">
            <a:extLst xmlns:a="http://schemas.openxmlformats.org/drawingml/2006/main">
              <a:ext uri="{FF2B5EF4-FFF2-40B4-BE49-F238E27FC236}">
                <a16:creationId xmlns:a16="http://schemas.microsoft.com/office/drawing/2014/main" id="{E8EB40D2-5957-4CC4-8140-CC8919E46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5114925"/>
            <a:ext cx="10096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50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Колледж как опора карьеры</a:t>
            </a:r>
          </a:p>
        </p:txBody>
      </p:sp>
    </p:spTree>
    <p:extLst>
      <p:ext uri="{BB962C8B-B14F-4D97-AF65-F5344CB8AC3E}">
        <p14:creationId xmlns:p14="http://schemas.microsoft.com/office/powerpoint/2010/main" val="1248212036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8fe13ba823b4104"/>
          <a:stretch xmlns:a="http://schemas.openxmlformats.org/drawingml/2006/main"/>
        </p:blipFill>
        <p:spPr>
          <a:xfrm xmlns:a="http://schemas.openxmlformats.org/drawingml/2006/main">
            <a:off x="495300" y="299394"/>
            <a:ext cx="533400" cy="525162"/>
          </a:xfrm>
          <a:prstGeom xmlns:a="http://schemas.openxmlformats.org/drawingml/2006/main" prst="rect">
            <a:avLst/>
          </a:prstGeom>
        </p:spPr>
      </p:pic>
      <p:sp>
        <p:nvSpPr>
          <p:cNvPr id="2" name="brand">
            <a:extLst xmlns:a="http://schemas.openxmlformats.org/drawingml/2006/main">
              <a:ext uri="{FF2B5EF4-FFF2-40B4-BE49-F238E27FC236}">
                <a16:creationId xmlns:a16="http://schemas.microsoft.com/office/drawing/2014/main" id="{818EC8A0-1712-431D-A3A5-BA1FF0B3F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352425"/>
            <a:ext cx="3476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650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ФЛАГМАНЫ СПО</a:t>
            </a:r>
          </a:p>
        </p:txBody>
      </p:sp>
      <p:sp>
        <p:nvSpPr>
          <p:cNvPr id="3" name="descriptor">
            <a:extLst xmlns:a="http://schemas.openxmlformats.org/drawingml/2006/main">
              <a:ext uri="{FF2B5EF4-FFF2-40B4-BE49-F238E27FC236}">
                <a16:creationId xmlns:a16="http://schemas.microsoft.com/office/drawing/2014/main" id="{7556C7E1-3DF8-4677-8635-94642DA48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628650"/>
            <a:ext cx="366712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0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0A233D"/>
                </a:solidFill>
                <a:latin typeface="Arial"/>
                <a:ea typeface="Arial"/>
                <a:cs typeface="Arial"/>
              </a:rPr>
              <a:t>ТЕХНОЛОГИЧЕСКОЕ ЛИДЕРСТВО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75080BF-17CC-4887-B47C-11A6508DF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124575"/>
            <a:ext cx="12192000" cy="7334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dcbfccd327d4f71"/>
          <a:stretch xmlns:a="http://schemas.openxmlformats.org/drawingml/2006/main"/>
        </p:blipFill>
        <p:spPr>
          <a:xfrm xmlns:a="http://schemas.openxmlformats.org/drawingml/2006/main">
            <a:off x="7018244" y="6305550"/>
            <a:ext cx="3641912" cy="476250"/>
          </a:xfrm>
          <a:prstGeom xmlns:a="http://schemas.openxmlformats.org/drawingml/2006/main" prst="rect">
            <a:avLst/>
          </a:prstGeom>
        </p:spPr>
      </p:pic>
      <p:sp>
        <p:nvSpPr>
          <p:cNvPr id="6" name="text">
            <a:extLst xmlns:a="http://schemas.openxmlformats.org/drawingml/2006/main">
              <a:ext uri="{FF2B5EF4-FFF2-40B4-BE49-F238E27FC236}">
                <a16:creationId xmlns:a16="http://schemas.microsoft.com/office/drawing/2014/main" id="{FBB145BE-26E2-47C3-854E-DA9DAF760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19850"/>
            <a:ext cx="3667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Красноярский край</a:t>
            </a:r>
          </a:p>
        </p:txBody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85F59643-AC11-481A-A33F-A13F45E48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6438900"/>
            <a:ext cx="523875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18</a:t>
            </a:r>
          </a:p>
        </p:txBody>
      </p:sp>
      <p:sp>
        <p:nvSpPr>
          <p:cNvPr id="8" name="title">
            <a:extLst xmlns:a="http://schemas.openxmlformats.org/drawingml/2006/main">
              <a:ext uri="{FF2B5EF4-FFF2-40B4-BE49-F238E27FC236}">
                <a16:creationId xmlns:a16="http://schemas.microsoft.com/office/drawing/2014/main" id="{52B8B72E-FEA0-4401-B477-9FA223B56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133475"/>
            <a:ext cx="1102995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600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Темы развития колледжа</a:t>
            </a:r>
          </a:p>
        </p:txBody>
      </p:sp>
      <p:sp>
        <p:nvSpPr>
          <p:cNvPr id="9" name="text">
            <a:extLst xmlns:a="http://schemas.openxmlformats.org/drawingml/2006/main">
              <a:ext uri="{FF2B5EF4-FFF2-40B4-BE49-F238E27FC236}">
                <a16:creationId xmlns:a16="http://schemas.microsoft.com/office/drawing/2014/main" id="{A613AF25-FC96-4C2F-A67E-A98666CFD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305050"/>
            <a:ext cx="6000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025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10" name="text">
            <a:extLst xmlns:a="http://schemas.openxmlformats.org/drawingml/2006/main">
              <a:ext uri="{FF2B5EF4-FFF2-40B4-BE49-F238E27FC236}">
                <a16:creationId xmlns:a16="http://schemas.microsoft.com/office/drawing/2014/main" id="{DE81EFDD-FADD-4936-BBFB-CFD5DD4FE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305050"/>
            <a:ext cx="10096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50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Колледж в опорном городе</a:t>
            </a:r>
          </a:p>
        </p:txBody>
      </p:sp>
      <p:sp>
        <p:nvSpPr>
          <p:cNvPr id="11" name="text">
            <a:extLst xmlns:a="http://schemas.openxmlformats.org/drawingml/2006/main">
              <a:ext uri="{FF2B5EF4-FFF2-40B4-BE49-F238E27FC236}">
                <a16:creationId xmlns:a16="http://schemas.microsoft.com/office/drawing/2014/main" id="{53B2EB88-70BC-44D2-943C-5E5F0A8AB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867025"/>
            <a:ext cx="6000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025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sp>
        <p:nvSpPr>
          <p:cNvPr id="12" name="text">
            <a:extLst xmlns:a="http://schemas.openxmlformats.org/drawingml/2006/main">
              <a:ext uri="{FF2B5EF4-FFF2-40B4-BE49-F238E27FC236}">
                <a16:creationId xmlns:a16="http://schemas.microsoft.com/office/drawing/2014/main" id="{DB81CB3B-45F9-4713-95F0-E52E4539E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867025"/>
            <a:ext cx="10096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50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Колледж с готовой инфраструктурой</a:t>
            </a:r>
          </a:p>
        </p:txBody>
      </p:sp>
      <p:sp>
        <p:nvSpPr>
          <p:cNvPr id="13" name="text">
            <a:extLst xmlns:a="http://schemas.openxmlformats.org/drawingml/2006/main">
              <a:ext uri="{FF2B5EF4-FFF2-40B4-BE49-F238E27FC236}">
                <a16:creationId xmlns:a16="http://schemas.microsoft.com/office/drawing/2014/main" id="{6E602546-5657-4091-8A3B-F1995F7CF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429000"/>
            <a:ext cx="6000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025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  <p:sp>
        <p:nvSpPr>
          <p:cNvPr id="14" name="text">
            <a:extLst xmlns:a="http://schemas.openxmlformats.org/drawingml/2006/main">
              <a:ext uri="{FF2B5EF4-FFF2-40B4-BE49-F238E27FC236}">
                <a16:creationId xmlns:a16="http://schemas.microsoft.com/office/drawing/2014/main" id="{3782CC1A-C637-4722-A65A-5C596762B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429000"/>
            <a:ext cx="10096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50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Колледж как центр развития территории</a:t>
            </a:r>
          </a:p>
        </p:txBody>
      </p:sp>
      <p:sp>
        <p:nvSpPr>
          <p:cNvPr id="15" name="text">
            <a:extLst xmlns:a="http://schemas.openxmlformats.org/drawingml/2006/main">
              <a:ext uri="{FF2B5EF4-FFF2-40B4-BE49-F238E27FC236}">
                <a16:creationId xmlns:a16="http://schemas.microsoft.com/office/drawing/2014/main" id="{3DA28F13-3448-42F4-872C-93AEEAE5D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990975"/>
            <a:ext cx="6000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025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16" name="text">
            <a:extLst xmlns:a="http://schemas.openxmlformats.org/drawingml/2006/main">
              <a:ext uri="{FF2B5EF4-FFF2-40B4-BE49-F238E27FC236}">
                <a16:creationId xmlns:a16="http://schemas.microsoft.com/office/drawing/2014/main" id="{B9B2E39F-842B-4FB3-9B4F-5A9F5DFB7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990975"/>
            <a:ext cx="10096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50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Колледж отраслевого кластера</a:t>
            </a:r>
          </a:p>
        </p:txBody>
      </p:sp>
      <p:sp>
        <p:nvSpPr>
          <p:cNvPr id="17" name="text">
            <a:extLst xmlns:a="http://schemas.openxmlformats.org/drawingml/2006/main">
              <a:ext uri="{FF2B5EF4-FFF2-40B4-BE49-F238E27FC236}">
                <a16:creationId xmlns:a16="http://schemas.microsoft.com/office/drawing/2014/main" id="{F10F812F-9F56-478A-B280-363429271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4552950"/>
            <a:ext cx="6000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025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  <p:sp>
        <p:nvSpPr>
          <p:cNvPr id="18" name="text">
            <a:extLst xmlns:a="http://schemas.openxmlformats.org/drawingml/2006/main">
              <a:ext uri="{FF2B5EF4-FFF2-40B4-BE49-F238E27FC236}">
                <a16:creationId xmlns:a16="http://schemas.microsoft.com/office/drawing/2014/main" id="{CA51CF30-8BC8-4122-887E-2ED67341D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552950"/>
            <a:ext cx="10096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50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Экономика колледжа</a:t>
            </a:r>
          </a:p>
        </p:txBody>
      </p:sp>
      <p:sp>
        <p:nvSpPr>
          <p:cNvPr id="19" name="text">
            <a:extLst xmlns:a="http://schemas.openxmlformats.org/drawingml/2006/main">
              <a:ext uri="{FF2B5EF4-FFF2-40B4-BE49-F238E27FC236}">
                <a16:creationId xmlns:a16="http://schemas.microsoft.com/office/drawing/2014/main" id="{25CC4ADA-E0EC-4824-9728-B05D71CD9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114925"/>
            <a:ext cx="6000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025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12</a:t>
            </a:r>
          </a:p>
        </p:txBody>
      </p:sp>
      <p:sp>
        <p:nvSpPr>
          <p:cNvPr id="20" name="text">
            <a:extLst xmlns:a="http://schemas.openxmlformats.org/drawingml/2006/main">
              <a:ext uri="{FF2B5EF4-FFF2-40B4-BE49-F238E27FC236}">
                <a16:creationId xmlns:a16="http://schemas.microsoft.com/office/drawing/2014/main" id="{DA6F9F51-73E8-4AE8-B745-F716BF01D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5114925"/>
            <a:ext cx="10096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50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Траектория инженерного мышления</a:t>
            </a:r>
          </a:p>
        </p:txBody>
      </p:sp>
    </p:spTree>
    <p:extLst>
      <p:ext uri="{BB962C8B-B14F-4D97-AF65-F5344CB8AC3E}">
        <p14:creationId xmlns:p14="http://schemas.microsoft.com/office/powerpoint/2010/main" val="1942463496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4ef20aff9e4ff5"/>
          <a:stretch xmlns:a="http://schemas.openxmlformats.org/drawingml/2006/main"/>
        </p:blipFill>
        <p:spPr>
          <a:xfrm xmlns:a="http://schemas.openxmlformats.org/drawingml/2006/main">
            <a:off x="495300" y="299394"/>
            <a:ext cx="533400" cy="525162"/>
          </a:xfrm>
          <a:prstGeom xmlns:a="http://schemas.openxmlformats.org/drawingml/2006/main" prst="rect">
            <a:avLst/>
          </a:prstGeom>
        </p:spPr>
      </p:pic>
      <p:sp>
        <p:nvSpPr>
          <p:cNvPr id="2" name="brand">
            <a:extLst xmlns:a="http://schemas.openxmlformats.org/drawingml/2006/main">
              <a:ext uri="{FF2B5EF4-FFF2-40B4-BE49-F238E27FC236}">
                <a16:creationId xmlns:a16="http://schemas.microsoft.com/office/drawing/2014/main" id="{ACA59F11-DBB6-4BF2-9FF4-CC55FC9C8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352425"/>
            <a:ext cx="3476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650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ФЛАГМАНЫ СПО</a:t>
            </a:r>
          </a:p>
        </p:txBody>
      </p:sp>
      <p:sp>
        <p:nvSpPr>
          <p:cNvPr id="3" name="descriptor">
            <a:extLst xmlns:a="http://schemas.openxmlformats.org/drawingml/2006/main">
              <a:ext uri="{FF2B5EF4-FFF2-40B4-BE49-F238E27FC236}">
                <a16:creationId xmlns:a16="http://schemas.microsoft.com/office/drawing/2014/main" id="{EEE8971A-87AE-4DBD-A487-0ED916D51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628650"/>
            <a:ext cx="366712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0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0A233D"/>
                </a:solidFill>
                <a:latin typeface="Arial"/>
                <a:ea typeface="Arial"/>
                <a:cs typeface="Arial"/>
              </a:rPr>
              <a:t>ТЕХНОЛОГИЧЕСКОЕ ЛИДЕРСТВО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2CFB26-26B8-425E-9787-F3F2F6511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124575"/>
            <a:ext cx="12192000" cy="7334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7ed120fa5ee4961"/>
          <a:stretch xmlns:a="http://schemas.openxmlformats.org/drawingml/2006/main"/>
        </p:blipFill>
        <p:spPr>
          <a:xfrm xmlns:a="http://schemas.openxmlformats.org/drawingml/2006/main">
            <a:off x="7018244" y="6305550"/>
            <a:ext cx="3641912" cy="476250"/>
          </a:xfrm>
          <a:prstGeom xmlns:a="http://schemas.openxmlformats.org/drawingml/2006/main" prst="rect">
            <a:avLst/>
          </a:prstGeom>
        </p:spPr>
      </p:pic>
      <p:sp>
        <p:nvSpPr>
          <p:cNvPr id="6" name="text">
            <a:extLst xmlns:a="http://schemas.openxmlformats.org/drawingml/2006/main">
              <a:ext uri="{FF2B5EF4-FFF2-40B4-BE49-F238E27FC236}">
                <a16:creationId xmlns:a16="http://schemas.microsoft.com/office/drawing/2014/main" id="{EA9264EE-B370-44E5-8AB8-45D1EF9B8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19850"/>
            <a:ext cx="3667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Красноярский край</a:t>
            </a:r>
          </a:p>
        </p:txBody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2DC45947-2E2B-4F83-8F9D-7EF6E0EBB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6438900"/>
            <a:ext cx="523875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19</a:t>
            </a:r>
          </a:p>
        </p:txBody>
      </p:sp>
      <p:sp>
        <p:nvSpPr>
          <p:cNvPr id="8" name="title">
            <a:extLst xmlns:a="http://schemas.openxmlformats.org/drawingml/2006/main">
              <a:ext uri="{FF2B5EF4-FFF2-40B4-BE49-F238E27FC236}">
                <a16:creationId xmlns:a16="http://schemas.microsoft.com/office/drawing/2014/main" id="{12A31DAB-94EA-4C99-83BE-25B01F22E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133475"/>
            <a:ext cx="1102995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600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Колледж как опора территории</a:t>
            </a:r>
          </a:p>
        </p:txBody>
      </p:sp>
      <p:sp>
        <p:nvSpPr>
          <p:cNvPr id="9" name="text">
            <a:extLst xmlns:a="http://schemas.openxmlformats.org/drawingml/2006/main">
              <a:ext uri="{FF2B5EF4-FFF2-40B4-BE49-F238E27FC236}">
                <a16:creationId xmlns:a16="http://schemas.microsoft.com/office/drawing/2014/main" id="{5C1CC253-2E5A-4FFC-8DA8-7331EB05F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476500"/>
            <a:ext cx="3333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850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Канск</a:t>
            </a:r>
          </a:p>
        </p:txBody>
      </p:sp>
      <p:sp>
        <p:nvSpPr>
          <p:cNvPr id="10" name="text">
            <a:extLst xmlns:a="http://schemas.openxmlformats.org/drawingml/2006/main">
              <a:ext uri="{FF2B5EF4-FFF2-40B4-BE49-F238E27FC236}">
                <a16:creationId xmlns:a16="http://schemas.microsoft.com/office/drawing/2014/main" id="{5B04251A-F131-4A69-8526-73606B04A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152775"/>
            <a:ext cx="333375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75" b="0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0A233D"/>
                </a:solidFill>
                <a:latin typeface="Arial"/>
                <a:ea typeface="Arial"/>
                <a:cs typeface="Arial"/>
              </a:rPr>
              <a:t>Место колледжа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75" b="0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0A233D"/>
                </a:solidFill>
                <a:latin typeface="Arial"/>
                <a:ea typeface="Arial"/>
                <a:cs typeface="Arial"/>
              </a:rPr>
              <a:t>в опорном городе</a:t>
            </a:r>
          </a:p>
        </p:txBody>
      </p:sp>
      <p:sp>
        <p:nvSpPr>
          <p:cNvPr id="11" name="text">
            <a:extLst xmlns:a="http://schemas.openxmlformats.org/drawingml/2006/main">
              <a:ext uri="{FF2B5EF4-FFF2-40B4-BE49-F238E27FC236}">
                <a16:creationId xmlns:a16="http://schemas.microsoft.com/office/drawing/2014/main" id="{CEB2B95A-8AAA-4C43-968F-EF2CB1550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2476500"/>
            <a:ext cx="3333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850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Шушенское</a:t>
            </a:r>
          </a:p>
        </p:txBody>
      </p:sp>
      <p:sp>
        <p:nvSpPr>
          <p:cNvPr id="12" name="text">
            <a:extLst xmlns:a="http://schemas.openxmlformats.org/drawingml/2006/main">
              <a:ext uri="{FF2B5EF4-FFF2-40B4-BE49-F238E27FC236}">
                <a16:creationId xmlns:a16="http://schemas.microsoft.com/office/drawing/2014/main" id="{DC81CE2A-D01A-4191-B9B5-99B7DC44F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3152775"/>
            <a:ext cx="3381375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75" b="0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0A233D"/>
                </a:solidFill>
                <a:latin typeface="Arial"/>
                <a:ea typeface="Arial"/>
                <a:cs typeface="Arial"/>
              </a:rPr>
              <a:t>Участие колледжа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75" b="0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0A233D"/>
                </a:solidFill>
                <a:latin typeface="Arial"/>
                <a:ea typeface="Arial"/>
                <a:cs typeface="Arial"/>
              </a:rPr>
              <a:t>в развитии территории</a:t>
            </a:r>
          </a:p>
        </p:txBody>
      </p:sp>
      <p:sp>
        <p:nvSpPr>
          <p:cNvPr id="13" name="text">
            <a:extLst xmlns:a="http://schemas.openxmlformats.org/drawingml/2006/main">
              <a:ext uri="{FF2B5EF4-FFF2-40B4-BE49-F238E27FC236}">
                <a16:creationId xmlns:a16="http://schemas.microsoft.com/office/drawing/2014/main" id="{030B47D9-7689-4328-B50A-EF14D3133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476500"/>
            <a:ext cx="3333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850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Ачинск</a:t>
            </a:r>
          </a:p>
        </p:txBody>
      </p:sp>
      <p:sp>
        <p:nvSpPr>
          <p:cNvPr id="14" name="text">
            <a:extLst xmlns:a="http://schemas.openxmlformats.org/drawingml/2006/main">
              <a:ext uri="{FF2B5EF4-FFF2-40B4-BE49-F238E27FC236}">
                <a16:creationId xmlns:a16="http://schemas.microsoft.com/office/drawing/2014/main" id="{1244EAF6-FF32-4340-AAF7-C47B1334A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3152775"/>
            <a:ext cx="3381375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75" b="0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0A233D"/>
                </a:solidFill>
                <a:latin typeface="Arial"/>
                <a:ea typeface="Arial"/>
                <a:cs typeface="Arial"/>
              </a:rPr>
              <a:t>Проверка и перенос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75" b="0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0A233D"/>
                </a:solidFill>
                <a:latin typeface="Arial"/>
                <a:ea typeface="Arial"/>
                <a:cs typeface="Arial"/>
              </a:rPr>
              <a:t>бережливого формата</a:t>
            </a:r>
          </a:p>
        </p:txBody>
      </p:sp>
      <p:sp>
        <p:nvSpPr>
          <p:cNvPr id="15" name="text">
            <a:extLst xmlns:a="http://schemas.openxmlformats.org/drawingml/2006/main">
              <a:ext uri="{FF2B5EF4-FFF2-40B4-BE49-F238E27FC236}">
                <a16:creationId xmlns:a16="http://schemas.microsoft.com/office/drawing/2014/main" id="{F7DA7B33-5C1A-4F11-876E-C8151C908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4791075"/>
            <a:ext cx="108585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400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Решение связывает подготовку кадров с экономикой места.</a:t>
            </a:r>
          </a:p>
        </p:txBody>
      </p:sp>
    </p:spTree>
    <p:extLst>
      <p:ext uri="{BB962C8B-B14F-4D97-AF65-F5344CB8AC3E}">
        <p14:creationId xmlns:p14="http://schemas.microsoft.com/office/powerpoint/2010/main" val="178954947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5a5d11a8d744623"/>
          <a:stretch xmlns:a="http://schemas.openxmlformats.org/drawingml/2006/main"/>
        </p:blipFill>
        <p:spPr>
          <a:xfrm xmlns:a="http://schemas.openxmlformats.org/drawingml/2006/main">
            <a:off x="495300" y="299394"/>
            <a:ext cx="533400" cy="525162"/>
          </a:xfrm>
          <a:prstGeom xmlns:a="http://schemas.openxmlformats.org/drawingml/2006/main" prst="rect">
            <a:avLst/>
          </a:prstGeom>
        </p:spPr>
      </p:pic>
      <p:sp>
        <p:nvSpPr>
          <p:cNvPr id="2" name="brand">
            <a:extLst xmlns:a="http://schemas.openxmlformats.org/drawingml/2006/main">
              <a:ext uri="{FF2B5EF4-FFF2-40B4-BE49-F238E27FC236}">
                <a16:creationId xmlns:a16="http://schemas.microsoft.com/office/drawing/2014/main" id="{5E3AA7E9-25D2-42C7-9FC9-4C9451015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352425"/>
            <a:ext cx="3476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650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ФЛАГМАНЫ СПО</a:t>
            </a:r>
          </a:p>
        </p:txBody>
      </p:sp>
      <p:sp>
        <p:nvSpPr>
          <p:cNvPr id="3" name="descriptor">
            <a:extLst xmlns:a="http://schemas.openxmlformats.org/drawingml/2006/main">
              <a:ext uri="{FF2B5EF4-FFF2-40B4-BE49-F238E27FC236}">
                <a16:creationId xmlns:a16="http://schemas.microsoft.com/office/drawing/2014/main" id="{B49B6E95-3462-45E9-9B6E-31DD23C40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628650"/>
            <a:ext cx="366712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0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0A233D"/>
                </a:solidFill>
                <a:latin typeface="Arial"/>
                <a:ea typeface="Arial"/>
                <a:cs typeface="Arial"/>
              </a:rPr>
              <a:t>ТЕХНОЛОГИЧЕСКОЕ ЛИДЕРСТВО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F51C0FF-273F-4E94-87BC-B101387E9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124575"/>
            <a:ext cx="12192000" cy="7334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e6954bec2894177"/>
          <a:stretch xmlns:a="http://schemas.openxmlformats.org/drawingml/2006/main"/>
        </p:blipFill>
        <p:spPr>
          <a:xfrm xmlns:a="http://schemas.openxmlformats.org/drawingml/2006/main">
            <a:off x="7018244" y="6305550"/>
            <a:ext cx="3641912" cy="476250"/>
          </a:xfrm>
          <a:prstGeom xmlns:a="http://schemas.openxmlformats.org/drawingml/2006/main" prst="rect">
            <a:avLst/>
          </a:prstGeom>
        </p:spPr>
      </p:pic>
      <p:sp>
        <p:nvSpPr>
          <p:cNvPr id="6" name="text">
            <a:extLst xmlns:a="http://schemas.openxmlformats.org/drawingml/2006/main">
              <a:ext uri="{FF2B5EF4-FFF2-40B4-BE49-F238E27FC236}">
                <a16:creationId xmlns:a16="http://schemas.microsoft.com/office/drawing/2014/main" id="{21DC18D6-E8E8-4A0E-BAE3-C95AF421D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19850"/>
            <a:ext cx="3667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Красноярский край</a:t>
            </a:r>
          </a:p>
        </p:txBody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D2C104A5-D993-45E2-999F-F76B0CC97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6438900"/>
            <a:ext cx="523875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20</a:t>
            </a:r>
          </a:p>
        </p:txBody>
      </p:sp>
      <p:sp>
        <p:nvSpPr>
          <p:cNvPr id="8" name="title">
            <a:extLst xmlns:a="http://schemas.openxmlformats.org/drawingml/2006/main">
              <a:ext uri="{FF2B5EF4-FFF2-40B4-BE49-F238E27FC236}">
                <a16:creationId xmlns:a16="http://schemas.microsoft.com/office/drawing/2014/main" id="{0DF3B896-8E68-4199-80DD-46AA9D912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133475"/>
            <a:ext cx="1102995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600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Паспорт работающего формата</a:t>
            </a:r>
          </a:p>
        </p:txBody>
      </p:sp>
      <p:sp>
        <p:nvSpPr>
          <p:cNvPr id="9" name="text">
            <a:extLst xmlns:a="http://schemas.openxmlformats.org/drawingml/2006/main">
              <a:ext uri="{FF2B5EF4-FFF2-40B4-BE49-F238E27FC236}">
                <a16:creationId xmlns:a16="http://schemas.microsoft.com/office/drawing/2014/main" id="{FD6ED8AF-C716-43C1-97F1-361E50C56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324100"/>
            <a:ext cx="6191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00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10" name="text">
            <a:extLst xmlns:a="http://schemas.openxmlformats.org/drawingml/2006/main">
              <a:ext uri="{FF2B5EF4-FFF2-40B4-BE49-F238E27FC236}">
                <a16:creationId xmlns:a16="http://schemas.microsoft.com/office/drawing/2014/main" id="{7A2C51AB-E10D-4C83-B876-F7566A3F4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" y="2324100"/>
            <a:ext cx="10144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0A233D"/>
                </a:solidFill>
                <a:latin typeface="Arial"/>
                <a:ea typeface="Arial"/>
                <a:cs typeface="Arial"/>
              </a:rPr>
              <a:t>Что устроено по-новому</a:t>
            </a:r>
          </a:p>
        </p:txBody>
      </p:sp>
      <p:sp>
        <p:nvSpPr>
          <p:cNvPr id="11" name="text">
            <a:extLst xmlns:a="http://schemas.openxmlformats.org/drawingml/2006/main">
              <a:ext uri="{FF2B5EF4-FFF2-40B4-BE49-F238E27FC236}">
                <a16:creationId xmlns:a16="http://schemas.microsoft.com/office/drawing/2014/main" id="{14A5B412-30E9-4E72-A8AD-620F66264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971800"/>
            <a:ext cx="6191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00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text">
            <a:extLst xmlns:a="http://schemas.openxmlformats.org/drawingml/2006/main">
              <a:ext uri="{FF2B5EF4-FFF2-40B4-BE49-F238E27FC236}">
                <a16:creationId xmlns:a16="http://schemas.microsoft.com/office/drawing/2014/main" id="{49C5F7B6-F2E8-48BF-ADF8-AE2C129AF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" y="2971800"/>
            <a:ext cx="10144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0A233D"/>
                </a:solidFill>
                <a:latin typeface="Arial"/>
                <a:ea typeface="Arial"/>
                <a:cs typeface="Arial"/>
              </a:rPr>
              <a:t>Как команда проверила формат</a:t>
            </a:r>
          </a:p>
        </p:txBody>
      </p:sp>
      <p:sp>
        <p:nvSpPr>
          <p:cNvPr id="13" name="text">
            <a:extLst xmlns:a="http://schemas.openxmlformats.org/drawingml/2006/main">
              <a:ext uri="{FF2B5EF4-FFF2-40B4-BE49-F238E27FC236}">
                <a16:creationId xmlns:a16="http://schemas.microsoft.com/office/drawing/2014/main" id="{B002FD99-CAD5-4B10-8D03-6AD0969F6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619500"/>
            <a:ext cx="6191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00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4" name="text">
            <a:extLst xmlns:a="http://schemas.openxmlformats.org/drawingml/2006/main">
              <a:ext uri="{FF2B5EF4-FFF2-40B4-BE49-F238E27FC236}">
                <a16:creationId xmlns:a16="http://schemas.microsoft.com/office/drawing/2014/main" id="{E9CA138D-11CF-4ABC-8937-DFD9FE031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" y="3619500"/>
            <a:ext cx="10144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0A233D"/>
                </a:solidFill>
                <a:latin typeface="Arial"/>
                <a:ea typeface="Arial"/>
                <a:cs typeface="Arial"/>
              </a:rPr>
              <a:t>Условия входа и границы применения</a:t>
            </a:r>
          </a:p>
        </p:txBody>
      </p:sp>
      <p:sp>
        <p:nvSpPr>
          <p:cNvPr id="15" name="text">
            <a:extLst xmlns:a="http://schemas.openxmlformats.org/drawingml/2006/main">
              <a:ext uri="{FF2B5EF4-FFF2-40B4-BE49-F238E27FC236}">
                <a16:creationId xmlns:a16="http://schemas.microsoft.com/office/drawing/2014/main" id="{F79EA657-612E-439C-A318-CB10B9721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4267200"/>
            <a:ext cx="6191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00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6" name="text">
            <a:extLst xmlns:a="http://schemas.openxmlformats.org/drawingml/2006/main">
              <a:ext uri="{FF2B5EF4-FFF2-40B4-BE49-F238E27FC236}">
                <a16:creationId xmlns:a16="http://schemas.microsoft.com/office/drawing/2014/main" id="{FD026FFA-C4DD-4D4C-961D-9C043FEB6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" y="4267200"/>
            <a:ext cx="10144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0A233D"/>
                </a:solidFill>
                <a:latin typeface="Arial"/>
                <a:ea typeface="Arial"/>
                <a:cs typeface="Arial"/>
              </a:rPr>
              <a:t>Документы, роли и ресурсы для переноса</a:t>
            </a:r>
          </a:p>
        </p:txBody>
      </p:sp>
      <p:sp>
        <p:nvSpPr>
          <p:cNvPr id="17" name="text">
            <a:extLst xmlns:a="http://schemas.openxmlformats.org/drawingml/2006/main">
              <a:ext uri="{FF2B5EF4-FFF2-40B4-BE49-F238E27FC236}">
                <a16:creationId xmlns:a16="http://schemas.microsoft.com/office/drawing/2014/main" id="{ECF0AE06-E589-45D1-89F6-073FE2E10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4914900"/>
            <a:ext cx="6191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00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18" name="text">
            <a:extLst xmlns:a="http://schemas.openxmlformats.org/drawingml/2006/main">
              <a:ext uri="{FF2B5EF4-FFF2-40B4-BE49-F238E27FC236}">
                <a16:creationId xmlns:a16="http://schemas.microsoft.com/office/drawing/2014/main" id="{859D385B-508B-480F-A390-451633B2D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" y="4914900"/>
            <a:ext cx="10144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0A233D"/>
                </a:solidFill>
                <a:latin typeface="Arial"/>
                <a:ea typeface="Arial"/>
                <a:cs typeface="Arial"/>
              </a:rPr>
              <a:t>Цифры и документы, подтверждающие результат</a:t>
            </a:r>
          </a:p>
        </p:txBody>
      </p:sp>
    </p:spTree>
    <p:extLst>
      <p:ext uri="{BB962C8B-B14F-4D97-AF65-F5344CB8AC3E}">
        <p14:creationId xmlns:p14="http://schemas.microsoft.com/office/powerpoint/2010/main" val="1214485153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bc77a85a0344c31"/>
          <a:stretch xmlns:a="http://schemas.openxmlformats.org/drawingml/2006/main"/>
        </p:blipFill>
        <p:spPr>
          <a:xfrm xmlns:a="http://schemas.openxmlformats.org/drawingml/2006/main">
            <a:off x="495300" y="299394"/>
            <a:ext cx="533400" cy="525162"/>
          </a:xfrm>
          <a:prstGeom xmlns:a="http://schemas.openxmlformats.org/drawingml/2006/main" prst="rect">
            <a:avLst/>
          </a:prstGeom>
        </p:spPr>
      </p:pic>
      <p:sp>
        <p:nvSpPr>
          <p:cNvPr id="2" name="brand">
            <a:extLst xmlns:a="http://schemas.openxmlformats.org/drawingml/2006/main">
              <a:ext uri="{FF2B5EF4-FFF2-40B4-BE49-F238E27FC236}">
                <a16:creationId xmlns:a16="http://schemas.microsoft.com/office/drawing/2014/main" id="{C6E55B06-10C2-4D94-B0DB-9C44C6751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352425"/>
            <a:ext cx="3476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650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ФЛАГМАНЫ СПО</a:t>
            </a:r>
          </a:p>
        </p:txBody>
      </p:sp>
      <p:sp>
        <p:nvSpPr>
          <p:cNvPr id="3" name="descriptor">
            <a:extLst xmlns:a="http://schemas.openxmlformats.org/drawingml/2006/main">
              <a:ext uri="{FF2B5EF4-FFF2-40B4-BE49-F238E27FC236}">
                <a16:creationId xmlns:a16="http://schemas.microsoft.com/office/drawing/2014/main" id="{EB48031F-215B-4944-A446-8F0CCD7DC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628650"/>
            <a:ext cx="366712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0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0A233D"/>
                </a:solidFill>
                <a:latin typeface="Arial"/>
                <a:ea typeface="Arial"/>
                <a:cs typeface="Arial"/>
              </a:rPr>
              <a:t>ТЕХНОЛОГИЧЕСКОЕ ЛИДЕРСТВО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2CA0C1-6259-4A61-80B5-B517BD00B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124575"/>
            <a:ext cx="12192000" cy="7334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50b1c2aa7a4a80"/>
          <a:stretch xmlns:a="http://schemas.openxmlformats.org/drawingml/2006/main"/>
        </p:blipFill>
        <p:spPr>
          <a:xfrm xmlns:a="http://schemas.openxmlformats.org/drawingml/2006/main">
            <a:off x="7018244" y="6305550"/>
            <a:ext cx="3641912" cy="476250"/>
          </a:xfrm>
          <a:prstGeom xmlns:a="http://schemas.openxmlformats.org/drawingml/2006/main" prst="rect">
            <a:avLst/>
          </a:prstGeom>
        </p:spPr>
      </p:pic>
      <p:sp>
        <p:nvSpPr>
          <p:cNvPr id="6" name="text">
            <a:extLst xmlns:a="http://schemas.openxmlformats.org/drawingml/2006/main">
              <a:ext uri="{FF2B5EF4-FFF2-40B4-BE49-F238E27FC236}">
                <a16:creationId xmlns:a16="http://schemas.microsoft.com/office/drawing/2014/main" id="{90D6B534-14B9-4DC2-A915-382B245D5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19850"/>
            <a:ext cx="3667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Красноярский край</a:t>
            </a:r>
          </a:p>
        </p:txBody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DBD87BE3-AA62-4FE6-9E62-EF5F557F6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6438900"/>
            <a:ext cx="523875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21</a:t>
            </a:r>
          </a:p>
        </p:txBody>
      </p:sp>
      <p:sp>
        <p:nvSpPr>
          <p:cNvPr id="8" name="title">
            <a:extLst xmlns:a="http://schemas.openxmlformats.org/drawingml/2006/main">
              <a:ext uri="{FF2B5EF4-FFF2-40B4-BE49-F238E27FC236}">
                <a16:creationId xmlns:a16="http://schemas.microsoft.com/office/drawing/2014/main" id="{53EC757C-1F6B-4EE5-9E31-70B84D423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133475"/>
            <a:ext cx="1102995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600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Первый модуль</a:t>
            </a:r>
          </a:p>
        </p:txBody>
      </p:sp>
      <p:sp>
        <p:nvSpPr>
          <p:cNvPr id="9" name="text">
            <a:extLst xmlns:a="http://schemas.openxmlformats.org/drawingml/2006/main">
              <a:ext uri="{FF2B5EF4-FFF2-40B4-BE49-F238E27FC236}">
                <a16:creationId xmlns:a16="http://schemas.microsoft.com/office/drawing/2014/main" id="{C7BE7EAB-B89E-4036-8ABA-F225E7F24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295525"/>
            <a:ext cx="10953750" cy="1019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850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Экономика Красноярского края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850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и новая роль СПО</a:t>
            </a:r>
          </a:p>
        </p:txBody>
      </p:sp>
      <p:sp>
        <p:nvSpPr>
          <p:cNvPr id="10" name="text">
            <a:extLst xmlns:a="http://schemas.openxmlformats.org/drawingml/2006/main">
              <a:ext uri="{FF2B5EF4-FFF2-40B4-BE49-F238E27FC236}">
                <a16:creationId xmlns:a16="http://schemas.microsoft.com/office/drawing/2014/main" id="{AB074168-47D2-46B2-8F12-0C37145E0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657600"/>
            <a:ext cx="104775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325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29 сентября – 1 октября 2026</a:t>
            </a:r>
          </a:p>
        </p:txBody>
      </p:sp>
      <p:sp>
        <p:nvSpPr>
          <p:cNvPr id="11" name="text">
            <a:extLst xmlns:a="http://schemas.openxmlformats.org/drawingml/2006/main">
              <a:ext uri="{FF2B5EF4-FFF2-40B4-BE49-F238E27FC236}">
                <a16:creationId xmlns:a16="http://schemas.microsoft.com/office/drawing/2014/main" id="{618A8ADF-40BA-412B-9B70-EC01E3357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4343400"/>
            <a:ext cx="10477500" cy="1266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025" b="0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A233D"/>
                </a:solidFill>
                <a:latin typeface="Arial"/>
                <a:ea typeface="Arial"/>
                <a:cs typeface="Arial"/>
              </a:rPr>
              <a:t>Красноярск, ул. Высотная, 9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025" b="0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A233D"/>
                </a:solidFill>
                <a:latin typeface="Arial"/>
                <a:ea typeface="Arial"/>
                <a:cs typeface="Arial"/>
              </a:rPr>
              <a:t>Красноярский колледж отраслевых технологий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025" b="0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A233D"/>
                </a:solidFill>
                <a:latin typeface="Arial"/>
                <a:ea typeface="Arial"/>
                <a:cs typeface="Arial"/>
              </a:rPr>
              <a:t>и предпринимательства</a:t>
            </a:r>
          </a:p>
        </p:txBody>
      </p:sp>
    </p:spTree>
    <p:extLst>
      <p:ext uri="{BB962C8B-B14F-4D97-AF65-F5344CB8AC3E}">
        <p14:creationId xmlns:p14="http://schemas.microsoft.com/office/powerpoint/2010/main" val="755630111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0d615b9d0284dbf"/>
          <a:stretch xmlns:a="http://schemas.openxmlformats.org/drawingml/2006/main"/>
        </p:blipFill>
        <p:spPr>
          <a:xfrm xmlns:a="http://schemas.openxmlformats.org/drawingml/2006/main">
            <a:off x="495300" y="299394"/>
            <a:ext cx="533400" cy="525162"/>
          </a:xfrm>
          <a:prstGeom xmlns:a="http://schemas.openxmlformats.org/drawingml/2006/main" prst="rect">
            <a:avLst/>
          </a:prstGeom>
        </p:spPr>
      </p:pic>
      <p:sp>
        <p:nvSpPr>
          <p:cNvPr id="2" name="brand">
            <a:extLst xmlns:a="http://schemas.openxmlformats.org/drawingml/2006/main">
              <a:ext uri="{FF2B5EF4-FFF2-40B4-BE49-F238E27FC236}">
                <a16:creationId xmlns:a16="http://schemas.microsoft.com/office/drawing/2014/main" id="{FD16B34A-F9EC-420B-A58A-39D80E7CD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352425"/>
            <a:ext cx="3476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650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ФЛАГМАНЫ СПО</a:t>
            </a:r>
          </a:p>
        </p:txBody>
      </p:sp>
      <p:sp>
        <p:nvSpPr>
          <p:cNvPr id="3" name="descriptor">
            <a:extLst xmlns:a="http://schemas.openxmlformats.org/drawingml/2006/main">
              <a:ext uri="{FF2B5EF4-FFF2-40B4-BE49-F238E27FC236}">
                <a16:creationId xmlns:a16="http://schemas.microsoft.com/office/drawing/2014/main" id="{B277A2E4-F304-47DD-A42A-AAF8613EE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628650"/>
            <a:ext cx="366712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0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0A233D"/>
                </a:solidFill>
                <a:latin typeface="Arial"/>
                <a:ea typeface="Arial"/>
                <a:cs typeface="Arial"/>
              </a:rPr>
              <a:t>ТЕХНОЛОГИЧЕСКОЕ ЛИДЕРСТВО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E9739BA-78F2-474A-8F23-167D13FCF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124575"/>
            <a:ext cx="12192000" cy="7334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08557224d404a33"/>
          <a:stretch xmlns:a="http://schemas.openxmlformats.org/drawingml/2006/main"/>
        </p:blipFill>
        <p:spPr>
          <a:xfrm xmlns:a="http://schemas.openxmlformats.org/drawingml/2006/main">
            <a:off x="7018244" y="6305550"/>
            <a:ext cx="3641912" cy="476250"/>
          </a:xfrm>
          <a:prstGeom xmlns:a="http://schemas.openxmlformats.org/drawingml/2006/main" prst="rect">
            <a:avLst/>
          </a:prstGeom>
        </p:spPr>
      </p:pic>
      <p:sp>
        <p:nvSpPr>
          <p:cNvPr id="6" name="text">
            <a:extLst xmlns:a="http://schemas.openxmlformats.org/drawingml/2006/main">
              <a:ext uri="{FF2B5EF4-FFF2-40B4-BE49-F238E27FC236}">
                <a16:creationId xmlns:a16="http://schemas.microsoft.com/office/drawing/2014/main" id="{BEC966CE-150B-4A44-BB94-6C53F6E8A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19850"/>
            <a:ext cx="3667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Красноярский край</a:t>
            </a:r>
          </a:p>
        </p:txBody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1E08464F-33B9-4F61-BAA8-8951C595C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6438900"/>
            <a:ext cx="523875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22</a:t>
            </a:r>
          </a:p>
        </p:txBody>
      </p:sp>
      <p:sp>
        <p:nvSpPr>
          <p:cNvPr id="8" name="title">
            <a:extLst xmlns:a="http://schemas.openxmlformats.org/drawingml/2006/main">
              <a:ext uri="{FF2B5EF4-FFF2-40B4-BE49-F238E27FC236}">
                <a16:creationId xmlns:a16="http://schemas.microsoft.com/office/drawing/2014/main" id="{919EFE6B-C0E8-473B-8289-C91572FCF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133475"/>
            <a:ext cx="1102995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600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[Тема выступления]</a:t>
            </a:r>
          </a:p>
        </p:txBody>
      </p:sp>
      <p:sp>
        <p:nvSpPr>
          <p:cNvPr id="9" name="text">
            <a:extLst xmlns:a="http://schemas.openxmlformats.org/drawingml/2006/main">
              <a:ext uri="{FF2B5EF4-FFF2-40B4-BE49-F238E27FC236}">
                <a16:creationId xmlns:a16="http://schemas.microsoft.com/office/drawing/2014/main" id="{AE12120D-FD5A-4FF5-BC6C-5EAFD30F9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428875"/>
            <a:ext cx="10572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700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[Ключевой тезис лекции]</a:t>
            </a:r>
          </a:p>
        </p:txBody>
      </p:sp>
      <p:sp>
        <p:nvSpPr>
          <p:cNvPr id="10" name="text">
            <a:extLst xmlns:a="http://schemas.openxmlformats.org/drawingml/2006/main">
              <a:ext uri="{FF2B5EF4-FFF2-40B4-BE49-F238E27FC236}">
                <a16:creationId xmlns:a16="http://schemas.microsoft.com/office/drawing/2014/main" id="{358B56CF-F38B-4816-A5B3-668D9D6E5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400425"/>
            <a:ext cx="10572750" cy="1933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75" b="0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0A233D"/>
                </a:solidFill>
                <a:latin typeface="Arial"/>
                <a:ea typeface="Arial"/>
                <a:cs typeface="Arial"/>
              </a:rPr>
              <a:t>[Аргумент и пример из практики колледжа]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75" b="0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0A233D"/>
                </a:solidFill>
                <a:latin typeface="Arial"/>
                <a:ea typeface="Arial"/>
                <a:cs typeface="Arial"/>
              </a:rPr>
              <a:t>[Вывод для проектной команды]</a:t>
            </a:r>
          </a:p>
        </p:txBody>
      </p:sp>
    </p:spTree>
    <p:extLst>
      <p:ext uri="{BB962C8B-B14F-4D97-AF65-F5344CB8AC3E}">
        <p14:creationId xmlns:p14="http://schemas.microsoft.com/office/powerpoint/2010/main" val="1122859342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1d7e3487ace49bb"/>
          <a:stretch xmlns:a="http://schemas.openxmlformats.org/drawingml/2006/main"/>
        </p:blipFill>
        <p:spPr>
          <a:xfrm xmlns:a="http://schemas.openxmlformats.org/drawingml/2006/main">
            <a:off x="495300" y="299394"/>
            <a:ext cx="533400" cy="525162"/>
          </a:xfrm>
          <a:prstGeom xmlns:a="http://schemas.openxmlformats.org/drawingml/2006/main" prst="rect">
            <a:avLst/>
          </a:prstGeom>
        </p:spPr>
      </p:pic>
      <p:sp>
        <p:nvSpPr>
          <p:cNvPr id="2" name="brand">
            <a:extLst xmlns:a="http://schemas.openxmlformats.org/drawingml/2006/main">
              <a:ext uri="{FF2B5EF4-FFF2-40B4-BE49-F238E27FC236}">
                <a16:creationId xmlns:a16="http://schemas.microsoft.com/office/drawing/2014/main" id="{703FE802-8302-49C2-B276-B19955593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352425"/>
            <a:ext cx="3476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650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ФЛАГМАНЫ СПО</a:t>
            </a:r>
          </a:p>
        </p:txBody>
      </p:sp>
      <p:sp>
        <p:nvSpPr>
          <p:cNvPr id="3" name="descriptor">
            <a:extLst xmlns:a="http://schemas.openxmlformats.org/drawingml/2006/main">
              <a:ext uri="{FF2B5EF4-FFF2-40B4-BE49-F238E27FC236}">
                <a16:creationId xmlns:a16="http://schemas.microsoft.com/office/drawing/2014/main" id="{BE2E9E90-3499-4A81-A91E-CD52FA7E7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628650"/>
            <a:ext cx="366712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0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0A233D"/>
                </a:solidFill>
                <a:latin typeface="Arial"/>
                <a:ea typeface="Arial"/>
                <a:cs typeface="Arial"/>
              </a:rPr>
              <a:t>ТЕХНОЛОГИЧЕСКОЕ ЛИДЕРСТВО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1D8477-AF7F-4487-BCEF-67725CFB0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124575"/>
            <a:ext cx="12192000" cy="7334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988b7cb087744af"/>
          <a:stretch xmlns:a="http://schemas.openxmlformats.org/drawingml/2006/main"/>
        </p:blipFill>
        <p:spPr>
          <a:xfrm xmlns:a="http://schemas.openxmlformats.org/drawingml/2006/main">
            <a:off x="7018244" y="6305550"/>
            <a:ext cx="3641912" cy="476250"/>
          </a:xfrm>
          <a:prstGeom xmlns:a="http://schemas.openxmlformats.org/drawingml/2006/main" prst="rect">
            <a:avLst/>
          </a:prstGeom>
        </p:spPr>
      </p:pic>
      <p:sp>
        <p:nvSpPr>
          <p:cNvPr id="6" name="text">
            <a:extLst xmlns:a="http://schemas.openxmlformats.org/drawingml/2006/main">
              <a:ext uri="{FF2B5EF4-FFF2-40B4-BE49-F238E27FC236}">
                <a16:creationId xmlns:a16="http://schemas.microsoft.com/office/drawing/2014/main" id="{07B086FE-3C0B-48C7-AFA5-3ED67830E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19850"/>
            <a:ext cx="3667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Красноярский край</a:t>
            </a:r>
          </a:p>
        </p:txBody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51102DFE-ED09-437F-B043-40005CB7A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6438900"/>
            <a:ext cx="523875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23</a:t>
            </a:r>
          </a:p>
        </p:txBody>
      </p:sp>
      <p:sp>
        <p:nvSpPr>
          <p:cNvPr id="8" name="title">
            <a:extLst xmlns:a="http://schemas.openxmlformats.org/drawingml/2006/main">
              <a:ext uri="{FF2B5EF4-FFF2-40B4-BE49-F238E27FC236}">
                <a16:creationId xmlns:a16="http://schemas.microsoft.com/office/drawing/2014/main" id="{7DC2558E-641F-462A-827E-3087D525A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133475"/>
            <a:ext cx="1102995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600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[Название проекта колледжа]</a:t>
            </a:r>
          </a:p>
        </p:txBody>
      </p:sp>
      <p:graphicFrame>
        <p:nvGraphicFramePr>
          <p:cNvPr id="18" name=""/>
          <p:cNvGraphicFramePr/>
          <p:nvPr/>
        </p:nvGraphicFramePr>
        <p:xfrm>
          <a:off xmlns:a="http://schemas.openxmlformats.org/drawingml/2006/main" x="495300" y="2428875"/>
          <a:ext xmlns:a="http://schemas.openxmlformats.org/drawingml/2006/main" cx="10953750" cy="30956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524250"/>
                <a:gridCol w="7429500"/>
              </a:tblGrid>
              <a:tr h="773906">
                <a:tc>
                  <a:txBody>
                    <a:bodyPr/>
                    <a:lstStyle/>
                    <a:p>
                      <a:r>
                        <a:rPr sz="1950" b="1">
                          <a:solidFill>
                            <a:srgbClr val="0A233D"/>
                          </a:solidFill>
                          <a:latin typeface="Arial"/>
                          <a:ea typeface="Arial"/>
                          <a:cs typeface="Arial"/>
                        </a:rPr>
                        <a:t>Что меняем</a:t>
                      </a:r>
                    </a:p>
                  </a:txBody>
                  <a:tcPr marL="91440" marR="91440" marT="45720" marB="45720">
                    <a:solidFill>
                      <a:srgbClr val="EDF5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0A233D"/>
                          </a:solidFill>
                          <a:latin typeface="Arial"/>
                          <a:ea typeface="Arial"/>
                          <a:cs typeface="Arial"/>
                        </a:rPr>
                        <a:t>[Процесс или формат работы]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773906">
                <a:tc>
                  <a:txBody>
                    <a:bodyPr/>
                    <a:lstStyle/>
                    <a:p>
                      <a:r>
                        <a:rPr sz="1950" b="1">
                          <a:solidFill>
                            <a:srgbClr val="0A233D"/>
                          </a:solidFill>
                          <a:latin typeface="Arial"/>
                          <a:ea typeface="Arial"/>
                          <a:cs typeface="Arial"/>
                        </a:rPr>
                        <a:t>Что проверяем</a:t>
                      </a:r>
                    </a:p>
                  </a:txBody>
                  <a:tcPr marL="91440" marR="91440" marT="45720" marB="45720">
                    <a:solidFill>
                      <a:srgbClr val="EDF5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0A233D"/>
                          </a:solidFill>
                          <a:latin typeface="Arial"/>
                          <a:ea typeface="Arial"/>
                          <a:cs typeface="Arial"/>
                        </a:rPr>
                        <a:t>[Гипотеза и проверка на своей базе]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773906">
                <a:tc>
                  <a:txBody>
                    <a:bodyPr/>
                    <a:lstStyle/>
                    <a:p>
                      <a:r>
                        <a:rPr sz="1950" b="1">
                          <a:solidFill>
                            <a:srgbClr val="0A233D"/>
                          </a:solidFill>
                          <a:latin typeface="Arial"/>
                          <a:ea typeface="Arial"/>
                          <a:cs typeface="Arial"/>
                        </a:rPr>
                        <a:t>Чем подтверждаем</a:t>
                      </a:r>
                    </a:p>
                  </a:txBody>
                  <a:tcPr marL="91440" marR="91440" marT="45720" marB="45720">
                    <a:solidFill>
                      <a:srgbClr val="EDF5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0A233D"/>
                          </a:solidFill>
                          <a:latin typeface="Arial"/>
                          <a:ea typeface="Arial"/>
                          <a:cs typeface="Arial"/>
                        </a:rPr>
                        <a:t>[Показатель, документ, отзыв партнёра]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773906">
                <a:tc>
                  <a:txBody>
                    <a:bodyPr/>
                    <a:lstStyle/>
                    <a:p>
                      <a:r>
                        <a:rPr sz="1950" b="1">
                          <a:solidFill>
                            <a:srgbClr val="0A233D"/>
                          </a:solidFill>
                          <a:latin typeface="Arial"/>
                          <a:ea typeface="Arial"/>
                          <a:cs typeface="Arial"/>
                        </a:rPr>
                        <a:t>Что нужно для переноса</a:t>
                      </a:r>
                    </a:p>
                  </a:txBody>
                  <a:tcPr marL="91440" marR="91440" marT="45720" marB="45720">
                    <a:solidFill>
                      <a:srgbClr val="EDF5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0A233D"/>
                          </a:solidFill>
                          <a:latin typeface="Arial"/>
                          <a:ea typeface="Arial"/>
                          <a:cs typeface="Arial"/>
                        </a:rPr>
                        <a:t>[Условия, роли и ресурсы]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437820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2026-09-27T07:32:11.1940000Z</dcterms:created>
  <dcterms:modified xsi:type="dcterms:W3CDTF">2026-09-27T07:32:11.1940000Z</dcterms:modified>
</coreProperties>
</file>